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0" r:id="rId2"/>
    <p:sldId id="261" r:id="rId3"/>
    <p:sldId id="291" r:id="rId4"/>
    <p:sldId id="272" r:id="rId5"/>
    <p:sldId id="278" r:id="rId6"/>
    <p:sldId id="275" r:id="rId7"/>
    <p:sldId id="280" r:id="rId8"/>
    <p:sldId id="281" r:id="rId9"/>
    <p:sldId id="282" r:id="rId10"/>
    <p:sldId id="283" r:id="rId11"/>
    <p:sldId id="287" r:id="rId12"/>
    <p:sldId id="292" r:id="rId13"/>
    <p:sldId id="289" r:id="rId1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Seite </a:t>
            </a:r>
            <a:fld id="{C441B12B-0C30-364B-AD81-F4C4F978E70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983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Spalt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8E71497-C5A8-4CBB-AA36-C5332244A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="" xmlns:a16="http://schemas.microsoft.com/office/drawing/2014/main" id="{4B782641-5519-43A2-9BD6-AA8AFD7ED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9C39-560B-4EBA-BFF1-C2BCFA777B8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extplatzhalter 2">
            <a:extLst>
              <a:ext uri="{FF2B5EF4-FFF2-40B4-BE49-F238E27FC236}">
                <a16:creationId xmlns="" xmlns:a16="http://schemas.microsoft.com/office/drawing/2014/main" id="{99A900C5-1FDE-44DC-BACF-CCD849F4B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76" y="1271550"/>
            <a:ext cx="8343243" cy="4680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693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8078" y="6434883"/>
            <a:ext cx="2312210" cy="35934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Seite </a:t>
            </a:r>
            <a:fld id="{9BE2DAF4-206C-5E43-87AB-3AD65EE4169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547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8078" y="6446642"/>
            <a:ext cx="2312210" cy="35934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Seite </a:t>
            </a:r>
            <a:fld id="{C98ABF70-AFF8-FC41-8400-42A6AED37C6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834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8078" y="6434883"/>
            <a:ext cx="2312210" cy="35934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Seite </a:t>
            </a:r>
            <a:fld id="{695A6F7D-0AA8-5943-9908-B7E7071D677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724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8078" y="6490614"/>
            <a:ext cx="2312210" cy="35934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Seite </a:t>
            </a:r>
            <a:fld id="{D402E6AD-75BF-3948-825F-7AC2F5FC86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57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8078" y="6498653"/>
            <a:ext cx="2312210" cy="35934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Seite </a:t>
            </a:r>
            <a:fld id="{08B02D5A-3396-F54E-9CC0-0CB3774141C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73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8078" y="6498653"/>
            <a:ext cx="2312210" cy="35934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Seite </a:t>
            </a:r>
            <a:fld id="{CC65A67D-46FB-CC48-8674-5FABED9E2F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235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8078" y="6498653"/>
            <a:ext cx="2312210" cy="35934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Seite </a:t>
            </a:r>
            <a:fld id="{C3B0E8F6-EE0A-A640-B2BD-7310FA1F51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156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8078" y="6498653"/>
            <a:ext cx="2312210" cy="35934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Seite </a:t>
            </a:r>
            <a:fld id="{68BD3909-A937-BD4D-956D-C76E529E8EF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374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91513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68078" y="6415686"/>
            <a:ext cx="2312210" cy="35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353175"/>
            <a:ext cx="1476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cs typeface="Arial" charset="0"/>
              </a:defRPr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Seite </a:t>
            </a:r>
            <a:fld id="{50D5407D-FD6B-4247-9CCB-465CA7668E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3" name="Bild 2" descr="behaelterschutz-tankschutz.gif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1265"/>
            <a:ext cx="4950489" cy="69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9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857250"/>
            <a:ext cx="7772400" cy="4167423"/>
          </a:xfrm>
        </p:spPr>
        <p:txBody>
          <a:bodyPr/>
          <a:lstStyle/>
          <a:p>
            <a:r>
              <a:rPr lang="de-DE" sz="3600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  <a:t>Willkommen</a:t>
            </a:r>
            <a:br>
              <a:rPr lang="de-DE" sz="3600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de-DE" sz="3600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  <a:t> zum BBS-Erfahrungsaustausch </a:t>
            </a:r>
            <a:br>
              <a:rPr lang="de-DE" sz="3600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de-DE" sz="3600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  <a:t>Gruppe B</a:t>
            </a:r>
            <a:br>
              <a:rPr lang="de-DE" sz="3600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de-DE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de-DE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de-DE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  <a:t>Kassel, 21.02.2019</a:t>
            </a:r>
            <a:br>
              <a:rPr lang="de-DE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de-DE" dirty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de-DE" dirty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de-DE" sz="1800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  <a:t>Erfahrungen im Umgang mit der AwSV</a:t>
            </a:r>
            <a:br>
              <a:rPr lang="de-DE" sz="1800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de-DE" sz="1800" dirty="0" smtClean="0">
                <a:solidFill>
                  <a:schemeClr val="accent2"/>
                </a:solidFill>
                <a:latin typeface="Arial Rounded MT Bold" pitchFamily="34" charset="0"/>
                <a:cs typeface="Aharoni" pitchFamily="2" charset="-79"/>
              </a:rPr>
              <a:t>am Beispiel der nachträglichen Installation von AdBlue-Anlagen</a:t>
            </a:r>
            <a:r>
              <a:rPr lang="de-DE" sz="18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de-DE" sz="18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</a:br>
            <a:endParaRPr lang="de-DE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9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 txBox="1">
            <a:spLocks/>
          </p:cNvSpPr>
          <p:nvPr/>
        </p:nvSpPr>
        <p:spPr>
          <a:xfrm>
            <a:off x="435452" y="597581"/>
            <a:ext cx="7505327" cy="47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714375">
              <a:buNone/>
            </a:pPr>
            <a:r>
              <a:rPr lang="de-DE" b="1" u="sng" kern="0" dirty="0" smtClean="0">
                <a:solidFill>
                  <a:schemeClr val="accent2"/>
                </a:solidFill>
              </a:rPr>
              <a:t>§ </a:t>
            </a:r>
            <a:r>
              <a:rPr lang="de-DE" b="1" u="sng" kern="0" dirty="0">
                <a:solidFill>
                  <a:schemeClr val="accent2"/>
                </a:solidFill>
              </a:rPr>
              <a:t>41 Ausnahmen vom Erfordernis der Eignungsfeststellung </a:t>
            </a:r>
            <a:endParaRPr lang="de-DE" b="1" u="sng" kern="0" dirty="0" smtClean="0">
              <a:solidFill>
                <a:schemeClr val="accent2"/>
              </a:solidFill>
            </a:endParaRPr>
          </a:p>
          <a:p>
            <a:pPr marL="0" indent="0" defTabSz="714375">
              <a:buNone/>
            </a:pPr>
            <a:r>
              <a:rPr lang="de-DE" sz="1400" u="sng" kern="0" dirty="0" smtClean="0">
                <a:solidFill>
                  <a:schemeClr val="accent2"/>
                </a:solidFill>
              </a:rPr>
              <a:t>(</a:t>
            </a:r>
            <a:r>
              <a:rPr lang="de-DE" sz="1400" kern="0" dirty="0" smtClean="0">
                <a:solidFill>
                  <a:schemeClr val="accent2"/>
                </a:solidFill>
              </a:rPr>
              <a:t>In </a:t>
            </a:r>
            <a:r>
              <a:rPr lang="de-DE" sz="1400" kern="0" dirty="0">
                <a:solidFill>
                  <a:schemeClr val="accent2"/>
                </a:solidFill>
              </a:rPr>
              <a:t>Kapitel 3 „Technische und organisatorische Anforderungen an Anlagen zum Umgang mit wassergefährdenden Stoffen</a:t>
            </a:r>
            <a:r>
              <a:rPr lang="de-DE" sz="1400" kern="0" dirty="0" smtClean="0">
                <a:solidFill>
                  <a:schemeClr val="accent2"/>
                </a:solidFill>
              </a:rPr>
              <a:t>“)</a:t>
            </a:r>
            <a:r>
              <a:rPr lang="de-DE" sz="1400" b="1" u="sng" kern="0" dirty="0" smtClean="0">
                <a:solidFill>
                  <a:schemeClr val="accent2"/>
                </a:solidFill>
              </a:rPr>
              <a:t/>
            </a:r>
            <a:br>
              <a:rPr lang="de-DE" sz="1400" b="1" u="sng" kern="0" dirty="0" smtClean="0">
                <a:solidFill>
                  <a:schemeClr val="accent2"/>
                </a:solidFill>
              </a:rPr>
            </a:br>
            <a:endParaRPr lang="de-DE" sz="1400" b="1" kern="0" dirty="0">
              <a:solidFill>
                <a:schemeClr val="accent2"/>
              </a:solidFill>
            </a:endParaRP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435452" y="1901248"/>
            <a:ext cx="8221486" cy="45852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de-DE" sz="1600" kern="0" dirty="0">
                <a:solidFill>
                  <a:schemeClr val="accent2"/>
                </a:solidFill>
              </a:rPr>
              <a:t>Die Anlage darf wie geplant errichtet und betrieben werden, wenn die zuständige Behörde </a:t>
            </a:r>
            <a:r>
              <a:rPr lang="de-DE" sz="1600" b="1" u="sng" kern="0" dirty="0">
                <a:solidFill>
                  <a:schemeClr val="accent2"/>
                </a:solidFill>
              </a:rPr>
              <a:t>innerhalb einer Frist von sechs Wochen </a:t>
            </a:r>
            <a:r>
              <a:rPr lang="de-DE" sz="1600" kern="0" dirty="0">
                <a:solidFill>
                  <a:schemeClr val="accent2"/>
                </a:solidFill>
              </a:rPr>
              <a:t>nach Vorlage der in Satz 1 Nummer 1 genannten Nachweise und des Gutachtens nach Satz 1 Nummer 2 weder die Errichtung oder den Betrieb untersagt noch Anforderungen an die Errichtung oder den Betrieb festgesetzt hat. Anforderungen nach anderen Rechtsbereichen bleiben unberührt.</a:t>
            </a:r>
          </a:p>
          <a:p>
            <a:pPr defTabSz="914400"/>
            <a:endParaRPr lang="de-DE" sz="1600" kern="0" dirty="0">
              <a:solidFill>
                <a:schemeClr val="accent2"/>
              </a:solidFill>
            </a:endParaRPr>
          </a:p>
          <a:p>
            <a:pPr defTabSz="914400"/>
            <a:r>
              <a:rPr lang="de-DE" sz="1600" kern="0" dirty="0">
                <a:solidFill>
                  <a:schemeClr val="accent2"/>
                </a:solidFill>
              </a:rPr>
              <a:t>(3) Bei Anlagen der Gefährdungsstufe D kann die zuständige Behörde von einer Eignungsfeststellung absehen, wenn die Anforderungen nach Absatz 2 Satz 1 erfüllt sind.</a:t>
            </a:r>
            <a:endParaRPr lang="de-DE" sz="1600" kern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29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 txBox="1">
            <a:spLocks/>
          </p:cNvSpPr>
          <p:nvPr/>
        </p:nvSpPr>
        <p:spPr>
          <a:xfrm>
            <a:off x="435452" y="597581"/>
            <a:ext cx="8221486" cy="47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714375">
              <a:buNone/>
            </a:pPr>
            <a:r>
              <a:rPr lang="de-DE" b="1" u="sng" kern="0" dirty="0" smtClean="0">
                <a:solidFill>
                  <a:schemeClr val="accent2"/>
                </a:solidFill>
              </a:rPr>
              <a:t>Nachträgliche Installation einer AdBlue-Anlage auf einer TS</a:t>
            </a:r>
            <a:endParaRPr lang="de-DE" b="1" u="sng" kern="0" dirty="0" smtClean="0">
              <a:solidFill>
                <a:schemeClr val="accent2"/>
              </a:solidFill>
            </a:endParaRP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435452" y="1074303"/>
            <a:ext cx="8221486" cy="506932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>
              <a:buNone/>
            </a:pPr>
            <a:r>
              <a:rPr lang="de-DE" sz="1600" kern="0" dirty="0" smtClean="0">
                <a:solidFill>
                  <a:schemeClr val="accent2"/>
                </a:solidFill>
              </a:rPr>
              <a:t>Betreiber-Idee</a:t>
            </a:r>
            <a:r>
              <a:rPr lang="de-DE" sz="1400" kern="0" dirty="0">
                <a:solidFill>
                  <a:schemeClr val="accent2"/>
                </a:solidFill>
              </a:rPr>
              <a:t/>
            </a:r>
            <a:br>
              <a:rPr lang="de-DE" sz="1400" kern="0" dirty="0">
                <a:solidFill>
                  <a:schemeClr val="accent2"/>
                </a:solidFill>
              </a:rPr>
            </a:br>
            <a:endParaRPr lang="de-DE" sz="1400" kern="0" dirty="0" smtClean="0">
              <a:solidFill>
                <a:schemeClr val="accent2"/>
              </a:solidFill>
            </a:endParaRPr>
          </a:p>
          <a:p>
            <a:pPr marL="0" indent="0" algn="ctr" defTabSz="914400">
              <a:buNone/>
            </a:pPr>
            <a:r>
              <a:rPr lang="de-DE" sz="1600" kern="0" dirty="0" smtClean="0">
                <a:solidFill>
                  <a:schemeClr val="accent2"/>
                </a:solidFill>
              </a:rPr>
              <a:t>Machbarkeitsprüfung</a:t>
            </a:r>
            <a:r>
              <a:rPr lang="de-DE" sz="1400" kern="0" dirty="0" smtClean="0">
                <a:solidFill>
                  <a:schemeClr val="accent2"/>
                </a:solidFill>
              </a:rPr>
              <a:t/>
            </a:r>
            <a:br>
              <a:rPr lang="de-DE" sz="1400" kern="0" dirty="0" smtClean="0">
                <a:solidFill>
                  <a:schemeClr val="accent2"/>
                </a:solidFill>
              </a:rPr>
            </a:br>
            <a:r>
              <a:rPr lang="de-DE" sz="1400" kern="0" dirty="0" smtClean="0">
                <a:solidFill>
                  <a:schemeClr val="accent2"/>
                </a:solidFill>
              </a:rPr>
              <a:t> </a:t>
            </a:r>
            <a:r>
              <a:rPr lang="de-DE" sz="1200" kern="0" dirty="0" smtClean="0">
                <a:solidFill>
                  <a:schemeClr val="accent2"/>
                </a:solidFill>
              </a:rPr>
              <a:t>(wirtschaftlich / technisch)</a:t>
            </a:r>
            <a:br>
              <a:rPr lang="de-DE" sz="1200" kern="0" dirty="0" smtClean="0">
                <a:solidFill>
                  <a:schemeClr val="accent2"/>
                </a:solidFill>
              </a:rPr>
            </a:br>
            <a:r>
              <a:rPr lang="de-DE" sz="1200" kern="0" dirty="0" smtClean="0">
                <a:solidFill>
                  <a:schemeClr val="accent2"/>
                </a:solidFill>
              </a:rPr>
              <a:t>Betreiber, Fachbetrieb, Fachplaner, Architekt</a:t>
            </a:r>
          </a:p>
          <a:p>
            <a:pPr marL="0" indent="0" algn="ctr" defTabSz="914400">
              <a:buNone/>
            </a:pPr>
            <a:r>
              <a:rPr lang="de-DE" sz="1200" kern="0" dirty="0" smtClean="0">
                <a:solidFill>
                  <a:schemeClr val="accent2"/>
                </a:solidFill>
              </a:rPr>
              <a:t>Oberirdisch, unterirdisch, in den Wirkbereichen/Zonen der ZS für OK</a:t>
            </a:r>
          </a:p>
          <a:p>
            <a:pPr marL="0" indent="0" algn="ctr" defTabSz="914400">
              <a:buNone/>
            </a:pPr>
            <a:endParaRPr lang="de-DE" sz="1200" kern="0" dirty="0">
              <a:solidFill>
                <a:schemeClr val="accent2"/>
              </a:solidFill>
            </a:endParaRPr>
          </a:p>
          <a:p>
            <a:pPr marL="0" indent="0" algn="ctr" defTabSz="914400">
              <a:buNone/>
            </a:pPr>
            <a:endParaRPr lang="de-DE" sz="1200" kern="0" dirty="0" smtClean="0">
              <a:solidFill>
                <a:schemeClr val="accent2"/>
              </a:solidFill>
            </a:endParaRPr>
          </a:p>
          <a:p>
            <a:pPr marL="0" indent="0" algn="ctr" defTabSz="914400">
              <a:buNone/>
            </a:pPr>
            <a:r>
              <a:rPr lang="de-DE" sz="1200" kern="0" dirty="0" smtClean="0">
                <a:solidFill>
                  <a:schemeClr val="accent2"/>
                </a:solidFill>
              </a:rPr>
              <a:t>Im einfachsten Fall oberirdisch außerhalb jeglicher Zonen</a:t>
            </a:r>
            <a:br>
              <a:rPr lang="de-DE" sz="1200" kern="0" dirty="0" smtClean="0">
                <a:solidFill>
                  <a:schemeClr val="accent2"/>
                </a:solidFill>
              </a:rPr>
            </a:br>
            <a:r>
              <a:rPr lang="de-DE" sz="1200" kern="0" dirty="0" smtClean="0">
                <a:solidFill>
                  <a:schemeClr val="accent2"/>
                </a:solidFill>
              </a:rPr>
              <a:t>wesentliche Änderung einer bestehenden Anlagen (TS)</a:t>
            </a:r>
            <a:br>
              <a:rPr lang="de-DE" sz="1200" kern="0" dirty="0" smtClean="0">
                <a:solidFill>
                  <a:schemeClr val="accent2"/>
                </a:solidFill>
              </a:rPr>
            </a:br>
            <a:r>
              <a:rPr lang="de-DE" sz="1200" kern="0" dirty="0" smtClean="0">
                <a:solidFill>
                  <a:schemeClr val="accent2"/>
                </a:solidFill>
              </a:rPr>
              <a:t/>
            </a:r>
            <a:br>
              <a:rPr lang="de-DE" sz="1200" kern="0" dirty="0" smtClean="0">
                <a:solidFill>
                  <a:schemeClr val="accent2"/>
                </a:solidFill>
              </a:rPr>
            </a:br>
            <a:endParaRPr lang="de-DE" sz="1200" kern="0" dirty="0" smtClean="0">
              <a:solidFill>
                <a:schemeClr val="accent2"/>
              </a:solidFill>
            </a:endParaRPr>
          </a:p>
          <a:p>
            <a:pPr marL="0" indent="0" algn="ctr" defTabSz="914400">
              <a:buNone/>
            </a:pPr>
            <a:r>
              <a:rPr lang="de-DE" sz="1600" kern="0" dirty="0" smtClean="0">
                <a:solidFill>
                  <a:schemeClr val="accent2"/>
                </a:solidFill>
              </a:rPr>
              <a:t>Erarbeitung einer Gutachterlichen Stellungnahme durch AwSV-SV</a:t>
            </a:r>
            <a:br>
              <a:rPr lang="de-DE" sz="1600" kern="0" dirty="0" smtClean="0">
                <a:solidFill>
                  <a:schemeClr val="accent2"/>
                </a:solidFill>
              </a:rPr>
            </a:br>
            <a:r>
              <a:rPr lang="de-DE" sz="1600" kern="0" dirty="0" smtClean="0">
                <a:solidFill>
                  <a:schemeClr val="accent2"/>
                </a:solidFill>
              </a:rPr>
              <a:t/>
            </a:r>
            <a:br>
              <a:rPr lang="de-DE" sz="1600" kern="0" dirty="0" smtClean="0">
                <a:solidFill>
                  <a:schemeClr val="accent2"/>
                </a:solidFill>
              </a:rPr>
            </a:br>
            <a:endParaRPr lang="de-DE" sz="1600" kern="0" dirty="0" smtClean="0">
              <a:solidFill>
                <a:schemeClr val="accent2"/>
              </a:solidFill>
            </a:endParaRPr>
          </a:p>
          <a:p>
            <a:pPr marL="0" indent="0" algn="ctr" defTabSz="914400">
              <a:buNone/>
            </a:pPr>
            <a:r>
              <a:rPr lang="de-DE" sz="1600" kern="0" dirty="0" smtClean="0">
                <a:solidFill>
                  <a:schemeClr val="accent2"/>
                </a:solidFill>
              </a:rPr>
              <a:t>Einreichung des GA und der wasserrechtlichen Anzeige bei UWB</a:t>
            </a:r>
          </a:p>
          <a:p>
            <a:pPr marL="0" indent="0" algn="ctr" defTabSz="914400">
              <a:buNone/>
            </a:pPr>
            <a:endParaRPr lang="de-DE" sz="1600" kern="0" dirty="0">
              <a:solidFill>
                <a:schemeClr val="accent2"/>
              </a:solidFill>
            </a:endParaRPr>
          </a:p>
          <a:p>
            <a:pPr marL="0" indent="0" algn="ctr" defTabSz="914400">
              <a:buNone/>
            </a:pPr>
            <a:r>
              <a:rPr lang="de-DE" sz="1600" kern="0" dirty="0" smtClean="0">
                <a:solidFill>
                  <a:schemeClr val="accent2"/>
                </a:solidFill>
              </a:rPr>
              <a:t>Lieferung und Installation der Anlage</a:t>
            </a:r>
            <a:br>
              <a:rPr lang="de-DE" sz="1600" kern="0" dirty="0" smtClean="0">
                <a:solidFill>
                  <a:schemeClr val="accent2"/>
                </a:solidFill>
              </a:rPr>
            </a:br>
            <a:endParaRPr lang="de-DE" sz="1600" kern="0" dirty="0" smtClean="0">
              <a:solidFill>
                <a:schemeClr val="accent2"/>
              </a:solidFill>
            </a:endParaRPr>
          </a:p>
          <a:p>
            <a:pPr marL="0" indent="0" algn="ctr" defTabSz="914400">
              <a:buNone/>
            </a:pPr>
            <a:r>
              <a:rPr lang="de-DE" sz="1600" kern="0" dirty="0" smtClean="0">
                <a:solidFill>
                  <a:schemeClr val="accent2"/>
                </a:solidFill>
              </a:rPr>
              <a:t>Abnahme durch AwSV-SV und Inbetriebnahme</a:t>
            </a:r>
          </a:p>
          <a:p>
            <a:pPr marL="0" indent="0" algn="ctr" defTabSz="914400">
              <a:buNone/>
            </a:pPr>
            <a:endParaRPr lang="de-DE" sz="1600" kern="0" dirty="0">
              <a:solidFill>
                <a:schemeClr val="accent2"/>
              </a:solidFill>
            </a:endParaRPr>
          </a:p>
          <a:p>
            <a:pPr marL="0" indent="0" algn="ctr" defTabSz="914400">
              <a:buNone/>
            </a:pPr>
            <a:endParaRPr lang="de-DE" sz="1200" kern="0" dirty="0" smtClean="0">
              <a:solidFill>
                <a:schemeClr val="accent2"/>
              </a:solidFill>
            </a:endParaRPr>
          </a:p>
          <a:p>
            <a:pPr marL="0" indent="0" algn="ctr" defTabSz="914400">
              <a:buNone/>
            </a:pPr>
            <a:endParaRPr lang="de-DE" sz="1200" kern="0" dirty="0" smtClean="0">
              <a:solidFill>
                <a:schemeClr val="accent2"/>
              </a:solidFill>
            </a:endParaRPr>
          </a:p>
        </p:txBody>
      </p:sp>
      <p:sp>
        <p:nvSpPr>
          <p:cNvPr id="2" name="Pfeil nach unten 1"/>
          <p:cNvSpPr/>
          <p:nvPr/>
        </p:nvSpPr>
        <p:spPr>
          <a:xfrm>
            <a:off x="4523335" y="1455963"/>
            <a:ext cx="45719" cy="19012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Pfeil nach unten 6"/>
          <p:cNvSpPr/>
          <p:nvPr/>
        </p:nvSpPr>
        <p:spPr>
          <a:xfrm>
            <a:off x="4528594" y="2627878"/>
            <a:ext cx="45719" cy="19012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Pfeil nach unten 7"/>
          <p:cNvSpPr/>
          <p:nvPr/>
        </p:nvSpPr>
        <p:spPr>
          <a:xfrm>
            <a:off x="4546194" y="3492429"/>
            <a:ext cx="45719" cy="19012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Pfeil nach unten 8"/>
          <p:cNvSpPr/>
          <p:nvPr/>
        </p:nvSpPr>
        <p:spPr>
          <a:xfrm>
            <a:off x="4540594" y="4146659"/>
            <a:ext cx="45719" cy="19012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0" name="Pfeil nach unten 9"/>
          <p:cNvSpPr/>
          <p:nvPr/>
        </p:nvSpPr>
        <p:spPr>
          <a:xfrm>
            <a:off x="4543472" y="4880243"/>
            <a:ext cx="45719" cy="19012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" name="Pfeil nach unten 10"/>
          <p:cNvSpPr/>
          <p:nvPr/>
        </p:nvSpPr>
        <p:spPr>
          <a:xfrm>
            <a:off x="4546194" y="5423704"/>
            <a:ext cx="45719" cy="19012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70093" y="1699495"/>
            <a:ext cx="1104523" cy="7259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rgbClr val="0070C0"/>
                </a:solidFill>
              </a:rPr>
              <a:t>2-3 Wochen</a:t>
            </a:r>
            <a:endParaRPr lang="de-DE" sz="1200" dirty="0">
              <a:solidFill>
                <a:srgbClr val="0070C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70094" y="3492429"/>
            <a:ext cx="1104523" cy="7259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rgbClr val="0070C0"/>
                </a:solidFill>
              </a:rPr>
              <a:t>2 Wochen</a:t>
            </a:r>
            <a:endParaRPr lang="de-DE" sz="1200" dirty="0">
              <a:solidFill>
                <a:srgbClr val="0070C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270094" y="4332112"/>
            <a:ext cx="1104523" cy="7259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rgbClr val="0070C0"/>
                </a:solidFill>
              </a:rPr>
              <a:t>Bis zu 6 Wochen</a:t>
            </a:r>
            <a:endParaRPr lang="de-DE" sz="1200" dirty="0">
              <a:solidFill>
                <a:srgbClr val="0070C0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031524" y="5155804"/>
            <a:ext cx="1104523" cy="7259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rgbClr val="0070C0"/>
                </a:solidFill>
              </a:rPr>
              <a:t>1 Woche</a:t>
            </a:r>
            <a:endParaRPr lang="de-DE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1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3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 txBox="1">
            <a:spLocks/>
          </p:cNvSpPr>
          <p:nvPr/>
        </p:nvSpPr>
        <p:spPr>
          <a:xfrm>
            <a:off x="435452" y="597581"/>
            <a:ext cx="7505327" cy="47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714375">
              <a:buNone/>
            </a:pPr>
            <a:r>
              <a:rPr lang="de-DE" b="1" u="sng" kern="0" dirty="0" smtClean="0">
                <a:solidFill>
                  <a:schemeClr val="accent2"/>
                </a:solidFill>
              </a:rPr>
              <a:t>Zusammenfassung</a:t>
            </a: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435452" y="1558348"/>
            <a:ext cx="8221486" cy="45852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de-DE" sz="1800" kern="0" dirty="0" smtClean="0">
                <a:solidFill>
                  <a:schemeClr val="accent2"/>
                </a:solidFill>
              </a:rPr>
              <a:t>Novellierung der AwSV hinsichtlich Anforderungen an die Rückhaltung von Rohrleitung notwendig / wünschenswert</a:t>
            </a:r>
            <a:br>
              <a:rPr lang="de-DE" sz="1800" kern="0" dirty="0" smtClean="0">
                <a:solidFill>
                  <a:schemeClr val="accent2"/>
                </a:solidFill>
              </a:rPr>
            </a:br>
            <a:endParaRPr lang="de-DE" sz="1800" kern="0" dirty="0" smtClean="0">
              <a:solidFill>
                <a:schemeClr val="accent2"/>
              </a:solidFill>
            </a:endParaRPr>
          </a:p>
          <a:p>
            <a:pPr defTabSz="914400"/>
            <a:r>
              <a:rPr lang="de-DE" sz="1800" kern="0" dirty="0" smtClean="0">
                <a:solidFill>
                  <a:schemeClr val="accent2"/>
                </a:solidFill>
              </a:rPr>
              <a:t>Einheitliche Definition der wesentlichen Änderung mit konkreten Beispielen, analog der Tabellen</a:t>
            </a:r>
            <a:br>
              <a:rPr lang="de-DE" sz="1800" kern="0" dirty="0" smtClean="0">
                <a:solidFill>
                  <a:schemeClr val="accent2"/>
                </a:solidFill>
              </a:rPr>
            </a:br>
            <a:r>
              <a:rPr lang="de-DE" sz="1800" kern="0" dirty="0" smtClean="0">
                <a:solidFill>
                  <a:schemeClr val="accent2"/>
                </a:solidFill>
              </a:rPr>
              <a:t>in der TRBS 1122 wäre wünschenswert</a:t>
            </a:r>
            <a:br>
              <a:rPr lang="de-DE" sz="1800" kern="0" dirty="0" smtClean="0">
                <a:solidFill>
                  <a:schemeClr val="accent2"/>
                </a:solidFill>
              </a:rPr>
            </a:br>
            <a:endParaRPr lang="de-DE" sz="1800" kern="0" dirty="0" smtClean="0">
              <a:solidFill>
                <a:schemeClr val="accent2"/>
              </a:solidFill>
            </a:endParaRPr>
          </a:p>
          <a:p>
            <a:pPr defTabSz="914400"/>
            <a:r>
              <a:rPr lang="de-DE" sz="1800" kern="0" dirty="0" smtClean="0">
                <a:solidFill>
                  <a:schemeClr val="accent2"/>
                </a:solidFill>
              </a:rPr>
              <a:t>Fehlende Bindungswirkung bei Umbauten und Modernisierungen von Anlagen / Tankstellen</a:t>
            </a:r>
            <a:br>
              <a:rPr lang="de-DE" sz="1800" kern="0" dirty="0" smtClean="0">
                <a:solidFill>
                  <a:schemeClr val="accent2"/>
                </a:solidFill>
              </a:rPr>
            </a:br>
            <a:endParaRPr lang="de-DE" sz="1800" kern="0" dirty="0" smtClean="0">
              <a:solidFill>
                <a:schemeClr val="accent2"/>
              </a:solidFill>
            </a:endParaRPr>
          </a:p>
          <a:p>
            <a:pPr defTabSz="914400"/>
            <a:r>
              <a:rPr lang="de-DE" sz="1800" kern="0" dirty="0" smtClean="0">
                <a:solidFill>
                  <a:schemeClr val="accent2"/>
                </a:solidFill>
              </a:rPr>
              <a:t>Enge Abstimmung mit den UWB und Sachverständigen im frühen Stadium der Planung erforderlich bzw. empfehlenswert</a:t>
            </a:r>
            <a:r>
              <a:rPr lang="de-DE" sz="1400" kern="0" dirty="0">
                <a:solidFill>
                  <a:schemeClr val="accent2"/>
                </a:solidFill>
              </a:rPr>
              <a:t/>
            </a:r>
            <a:br>
              <a:rPr lang="de-DE" sz="1400" kern="0" dirty="0">
                <a:solidFill>
                  <a:schemeClr val="accent2"/>
                </a:solidFill>
              </a:rPr>
            </a:br>
            <a:endParaRPr lang="de-DE" sz="1400" kern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6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="" xmlns:a16="http://schemas.microsoft.com/office/drawing/2014/main" id="{63DDAF55-B883-4343-9040-3374DDE58E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9C39-560B-4EBA-BFF1-C2BCFA777B8C}" type="slidenum">
              <a:rPr lang="de-DE" smtClean="0"/>
              <a:pPr/>
              <a:t>13</a:t>
            </a:fld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051" y="3848703"/>
            <a:ext cx="4563955" cy="1986531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57349" y="539931"/>
            <a:ext cx="4929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2"/>
                </a:solidFill>
              </a:rPr>
              <a:t>Haben Sie noch weitere Fragen?</a:t>
            </a:r>
            <a:endParaRPr lang="de-DE" sz="2000" dirty="0">
              <a:solidFill>
                <a:schemeClr val="accent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57349" y="1201783"/>
            <a:ext cx="4815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2"/>
                </a:solidFill>
              </a:rPr>
              <a:t>Vielen Dank für Ihre Aufmerksamkeit!</a:t>
            </a:r>
            <a:endParaRPr lang="de-DE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17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 txBox="1">
            <a:spLocks/>
          </p:cNvSpPr>
          <p:nvPr/>
        </p:nvSpPr>
        <p:spPr>
          <a:xfrm>
            <a:off x="435452" y="597581"/>
            <a:ext cx="7505327" cy="47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None/>
            </a:pPr>
            <a:r>
              <a:rPr lang="de-DE" b="1" u="sng" kern="0" dirty="0" smtClean="0">
                <a:solidFill>
                  <a:schemeClr val="accent2"/>
                </a:solidFill>
              </a:rPr>
              <a:t>Vorbemerkungen zum </a:t>
            </a:r>
            <a:r>
              <a:rPr lang="de-DE" b="1" u="sng" kern="0" dirty="0" err="1" smtClean="0">
                <a:solidFill>
                  <a:schemeClr val="accent2"/>
                </a:solidFill>
              </a:rPr>
              <a:t>Erfahrungs</a:t>
            </a:r>
            <a:r>
              <a:rPr lang="de-DE" b="1" u="sng" kern="0" dirty="0" smtClean="0">
                <a:solidFill>
                  <a:schemeClr val="accent2"/>
                </a:solidFill>
              </a:rPr>
              <a:t> - Austausch</a:t>
            </a:r>
            <a:endParaRPr lang="de-DE" b="1" kern="0" dirty="0">
              <a:solidFill>
                <a:schemeClr val="accent2"/>
              </a:solidFill>
            </a:endParaRP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432000" y="1476000"/>
            <a:ext cx="8221486" cy="42582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de-DE" sz="2000" kern="0" dirty="0" smtClean="0">
                <a:solidFill>
                  <a:schemeClr val="accent2"/>
                </a:solidFill>
              </a:rPr>
              <a:t>Wer war bereits bei einem solchen Erfahrungsaustausch?</a:t>
            </a:r>
            <a:r>
              <a:rPr lang="de-DE" sz="1800" kern="0" dirty="0" smtClean="0">
                <a:solidFill>
                  <a:schemeClr val="accent2"/>
                </a:solidFill>
              </a:rPr>
              <a:t/>
            </a:r>
            <a:br>
              <a:rPr lang="de-DE" sz="1800" kern="0" dirty="0" smtClean="0">
                <a:solidFill>
                  <a:schemeClr val="accent2"/>
                </a:solidFill>
              </a:rPr>
            </a:br>
            <a:endParaRPr lang="de-DE" sz="1800" kern="0" dirty="0" smtClean="0">
              <a:solidFill>
                <a:schemeClr val="accent2"/>
              </a:solidFill>
            </a:endParaRPr>
          </a:p>
          <a:p>
            <a:pPr defTabSz="914400"/>
            <a:r>
              <a:rPr lang="de-DE" sz="2000" kern="0" dirty="0">
                <a:solidFill>
                  <a:schemeClr val="accent2"/>
                </a:solidFill>
              </a:rPr>
              <a:t>Teilnehmerliste </a:t>
            </a:r>
            <a:r>
              <a:rPr lang="de-DE" sz="2000" kern="0" dirty="0" smtClean="0">
                <a:solidFill>
                  <a:schemeClr val="accent2"/>
                </a:solidFill>
              </a:rPr>
              <a:t/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endParaRPr lang="de-DE" sz="2000" kern="0" dirty="0" smtClean="0">
              <a:solidFill>
                <a:schemeClr val="accent2"/>
              </a:solidFill>
            </a:endParaRPr>
          </a:p>
          <a:p>
            <a:pPr defTabSz="914400"/>
            <a:r>
              <a:rPr lang="de-DE" sz="2000" kern="0" dirty="0" smtClean="0">
                <a:solidFill>
                  <a:schemeClr val="accent2"/>
                </a:solidFill>
              </a:rPr>
              <a:t>Welche Erwartungen verbinden Sie/Ihr mit der heutigen Teilnahme?</a:t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endParaRPr lang="de-DE" sz="2000" kern="0" dirty="0" smtClean="0">
              <a:solidFill>
                <a:schemeClr val="accent2"/>
              </a:solidFill>
            </a:endParaRPr>
          </a:p>
          <a:p>
            <a:pPr defTabSz="914400"/>
            <a:r>
              <a:rPr lang="de-DE" sz="2000" kern="0" dirty="0" smtClean="0">
                <a:solidFill>
                  <a:schemeClr val="accent2"/>
                </a:solidFill>
              </a:rPr>
              <a:t>Meine Erwartungen</a:t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endParaRPr lang="de-DE" sz="2000" kern="0" dirty="0" smtClean="0">
              <a:solidFill>
                <a:schemeClr val="accent2"/>
              </a:solidFill>
            </a:endParaRPr>
          </a:p>
          <a:p>
            <a:pPr lvl="1" defTabSz="914400"/>
            <a:r>
              <a:rPr lang="de-DE" sz="1800" kern="0" dirty="0" smtClean="0">
                <a:solidFill>
                  <a:schemeClr val="accent2"/>
                </a:solidFill>
              </a:rPr>
              <a:t>Kein Frontalvortrag trotz großer Beteiligung</a:t>
            </a:r>
          </a:p>
          <a:p>
            <a:pPr lvl="1" defTabSz="914400"/>
            <a:r>
              <a:rPr lang="de-DE" sz="1800" kern="0" dirty="0" smtClean="0">
                <a:solidFill>
                  <a:schemeClr val="accent2"/>
                </a:solidFill>
              </a:rPr>
              <a:t>Tatsächlicher Austausch von Erfahrungen</a:t>
            </a:r>
          </a:p>
          <a:p>
            <a:pPr lvl="1" defTabSz="914400"/>
            <a:r>
              <a:rPr lang="de-DE" sz="1800" kern="0" dirty="0" smtClean="0">
                <a:solidFill>
                  <a:schemeClr val="accent2"/>
                </a:solidFill>
              </a:rPr>
              <a:t>Erweiterung des eigenen Wissens</a:t>
            </a:r>
            <a:r>
              <a:rPr lang="de-DE" sz="1800" kern="0" dirty="0" smtClean="0">
                <a:solidFill>
                  <a:schemeClr val="accent2"/>
                </a:solidFill>
              </a:rPr>
              <a:t/>
            </a:r>
            <a:br>
              <a:rPr lang="de-DE" sz="1800" kern="0" dirty="0" smtClean="0">
                <a:solidFill>
                  <a:schemeClr val="accent2"/>
                </a:solidFill>
              </a:rPr>
            </a:br>
            <a:endParaRPr lang="de-DE" sz="1800" kern="0" dirty="0" smtClean="0">
              <a:solidFill>
                <a:schemeClr val="accent2"/>
              </a:solidFill>
            </a:endParaRPr>
          </a:p>
          <a:p>
            <a:pPr marL="0" indent="0" defTabSz="914400">
              <a:buNone/>
            </a:pPr>
            <a:r>
              <a:rPr lang="de-DE" sz="2000" kern="0" dirty="0" smtClean="0">
                <a:solidFill>
                  <a:schemeClr val="accent2"/>
                </a:solidFill>
              </a:rPr>
              <a:t/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endParaRPr lang="de-DE" sz="2000" kern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8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 txBox="1">
            <a:spLocks/>
          </p:cNvSpPr>
          <p:nvPr/>
        </p:nvSpPr>
        <p:spPr>
          <a:xfrm>
            <a:off x="435452" y="597581"/>
            <a:ext cx="7505327" cy="47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None/>
            </a:pPr>
            <a:r>
              <a:rPr lang="de-DE" b="1" u="sng" kern="0" dirty="0" smtClean="0">
                <a:solidFill>
                  <a:schemeClr val="accent2"/>
                </a:solidFill>
              </a:rPr>
              <a:t>Erste Erfahrungen mit der AwSV</a:t>
            </a:r>
            <a:endParaRPr lang="de-DE" b="1" kern="0" dirty="0">
              <a:solidFill>
                <a:schemeClr val="accent2"/>
              </a:solidFill>
            </a:endParaRP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432000" y="1476000"/>
            <a:ext cx="8221486" cy="42582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de-DE" sz="2000" kern="0" dirty="0" smtClean="0">
                <a:solidFill>
                  <a:schemeClr val="accent2"/>
                </a:solidFill>
              </a:rPr>
              <a:t>Paragraphen und Regelungen der AwSV mit besonderer Bedeutung für uns als „Tankstellenbauer“</a:t>
            </a:r>
          </a:p>
          <a:p>
            <a:pPr lvl="1" defTabSz="914400"/>
            <a:r>
              <a:rPr lang="de-DE" sz="1800" kern="0" dirty="0" smtClean="0">
                <a:solidFill>
                  <a:schemeClr val="accent2"/>
                </a:solidFill>
              </a:rPr>
              <a:t>Im Erfahrungsaustausch am 12.04.2018 in Bochum wurden 10 Paragraphen erörtert und zum Teil sehr intensiv diskutiert</a:t>
            </a:r>
          </a:p>
          <a:p>
            <a:pPr lvl="1" defTabSz="914400"/>
            <a:r>
              <a:rPr lang="de-DE" sz="1800" kern="0" dirty="0" smtClean="0">
                <a:solidFill>
                  <a:schemeClr val="accent2"/>
                </a:solidFill>
              </a:rPr>
              <a:t>Im heutigen Vortrag nur 5, </a:t>
            </a:r>
            <a:r>
              <a:rPr lang="de-DE" sz="1800" kern="0" spc="-800" dirty="0" smtClean="0">
                <a:solidFill>
                  <a:schemeClr val="accent2"/>
                </a:solidFill>
              </a:rPr>
              <a:t>§§</a:t>
            </a:r>
            <a:r>
              <a:rPr lang="de-DE" sz="1800" kern="0" dirty="0" smtClean="0">
                <a:solidFill>
                  <a:schemeClr val="accent2"/>
                </a:solidFill>
              </a:rPr>
              <a:t>    2, 21, 16, 40, </a:t>
            </a:r>
            <a:r>
              <a:rPr lang="de-DE" sz="1800" kern="0" dirty="0" smtClean="0">
                <a:solidFill>
                  <a:schemeClr val="accent2"/>
                </a:solidFill>
              </a:rPr>
              <a:t>41 als Erinnerung</a:t>
            </a:r>
            <a:r>
              <a:rPr lang="de-DE" sz="1800" kern="0" dirty="0" smtClean="0">
                <a:solidFill>
                  <a:schemeClr val="accent2"/>
                </a:solidFill>
              </a:rPr>
              <a:t/>
            </a:r>
            <a:br>
              <a:rPr lang="de-DE" sz="1800" kern="0" dirty="0" smtClean="0">
                <a:solidFill>
                  <a:schemeClr val="accent2"/>
                </a:solidFill>
              </a:rPr>
            </a:br>
            <a:endParaRPr lang="de-DE" sz="1800" kern="0" dirty="0" smtClean="0">
              <a:solidFill>
                <a:schemeClr val="accent2"/>
              </a:solidFill>
            </a:endParaRPr>
          </a:p>
          <a:p>
            <a:pPr defTabSz="914400"/>
            <a:r>
              <a:rPr lang="de-DE" sz="2000" kern="0" dirty="0" smtClean="0">
                <a:solidFill>
                  <a:schemeClr val="accent2"/>
                </a:solidFill>
              </a:rPr>
              <a:t>Erfahrungen bei der Umsetzung der neuen Anforderungen – Zusammenarbeit mit Sachverständigen und Behörden am Beispiel nachträgliche Installation von AdBlue-Anlagen</a:t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endParaRPr lang="de-DE" sz="2000" kern="0" dirty="0" smtClean="0">
              <a:solidFill>
                <a:schemeClr val="accent2"/>
              </a:solidFill>
            </a:endParaRPr>
          </a:p>
          <a:p>
            <a:pPr defTabSz="914400"/>
            <a:r>
              <a:rPr lang="de-DE" sz="2000" kern="0" dirty="0" smtClean="0">
                <a:solidFill>
                  <a:schemeClr val="accent2"/>
                </a:solidFill>
              </a:rPr>
              <a:t>Mögliche Lösungsansätze</a:t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endParaRPr lang="de-DE" sz="2000" kern="0" dirty="0" smtClean="0">
              <a:solidFill>
                <a:schemeClr val="accent2"/>
              </a:solidFill>
            </a:endParaRPr>
          </a:p>
          <a:p>
            <a:pPr marL="0" indent="0" defTabSz="914400">
              <a:buNone/>
            </a:pPr>
            <a:r>
              <a:rPr lang="de-DE" sz="2000" kern="0" dirty="0" smtClean="0">
                <a:solidFill>
                  <a:schemeClr val="accent2"/>
                </a:solidFill>
              </a:rPr>
              <a:t/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endParaRPr lang="de-DE" sz="2000" kern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3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 txBox="1">
            <a:spLocks/>
          </p:cNvSpPr>
          <p:nvPr/>
        </p:nvSpPr>
        <p:spPr>
          <a:xfrm>
            <a:off x="435452" y="597581"/>
            <a:ext cx="7505327" cy="47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None/>
            </a:pPr>
            <a:r>
              <a:rPr lang="de-DE" b="1" u="sng" kern="0" dirty="0" smtClean="0">
                <a:solidFill>
                  <a:schemeClr val="accent2"/>
                </a:solidFill>
              </a:rPr>
              <a:t>§ 2 Begriffsbestimmungen</a:t>
            </a:r>
            <a:endParaRPr lang="de-DE" b="1" kern="0" dirty="0">
              <a:solidFill>
                <a:schemeClr val="accent2"/>
              </a:solidFill>
            </a:endParaRP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435452" y="1472622"/>
            <a:ext cx="8221486" cy="42582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de-DE" sz="2000" kern="0" dirty="0" smtClean="0">
                <a:solidFill>
                  <a:schemeClr val="accent2"/>
                </a:solidFill>
              </a:rPr>
              <a:t>(</a:t>
            </a:r>
            <a:r>
              <a:rPr lang="de-DE" sz="2000" kern="0" dirty="0">
                <a:solidFill>
                  <a:schemeClr val="accent2"/>
                </a:solidFill>
              </a:rPr>
              <a:t>31) "Wesentliche Änderungen" einer Anlage sind Maßnahmen, die die baulichen oder sicherheitstechnischen Merkmale der Anlage verändern</a:t>
            </a:r>
            <a:r>
              <a:rPr lang="de-DE" sz="2000" kern="0" dirty="0" smtClean="0">
                <a:solidFill>
                  <a:schemeClr val="accent2"/>
                </a:solidFill>
              </a:rPr>
              <a:t>.</a:t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r>
              <a:rPr lang="de-DE" sz="2000" kern="0" dirty="0" smtClean="0">
                <a:solidFill>
                  <a:schemeClr val="accent2"/>
                </a:solidFill>
              </a:rPr>
              <a:t/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endParaRPr lang="de-DE" sz="2000" kern="0" dirty="0" smtClean="0">
              <a:solidFill>
                <a:schemeClr val="accent2"/>
              </a:solidFill>
            </a:endParaRPr>
          </a:p>
          <a:p>
            <a:pPr defTabSz="914400"/>
            <a:r>
              <a:rPr lang="de-DE" sz="2000" kern="0" dirty="0" smtClean="0">
                <a:solidFill>
                  <a:schemeClr val="accent2"/>
                </a:solidFill>
              </a:rPr>
              <a:t>Diese ziehen in der Regel auch zusätzliche Genehmigungen und Prüfungen nach sich.</a:t>
            </a:r>
          </a:p>
          <a:p>
            <a:pPr defTabSz="914400"/>
            <a:r>
              <a:rPr lang="de-DE" sz="2000" kern="0" dirty="0" smtClean="0">
                <a:solidFill>
                  <a:schemeClr val="accent2"/>
                </a:solidFill>
              </a:rPr>
              <a:t>Daher wäre eine „Beispielsammlung“ </a:t>
            </a:r>
            <a:r>
              <a:rPr lang="de-DE" sz="2000" kern="0" smtClean="0">
                <a:solidFill>
                  <a:schemeClr val="accent2"/>
                </a:solidFill>
              </a:rPr>
              <a:t>ähnlich der TRBS </a:t>
            </a:r>
            <a:r>
              <a:rPr lang="de-DE" sz="2000" kern="0" dirty="0" smtClean="0">
                <a:solidFill>
                  <a:schemeClr val="accent2"/>
                </a:solidFill>
              </a:rPr>
              <a:t>1122 sicher wünschenswert.</a:t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r>
              <a:rPr lang="de-DE" sz="2000" kern="0" dirty="0" smtClean="0">
                <a:solidFill>
                  <a:schemeClr val="accent2"/>
                </a:solidFill>
              </a:rPr>
              <a:t/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r>
              <a:rPr lang="de-DE" sz="2000" kern="0" dirty="0" smtClean="0">
                <a:solidFill>
                  <a:schemeClr val="accent2"/>
                </a:solidFill>
              </a:rPr>
              <a:t/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r>
              <a:rPr lang="de-DE" sz="2000" kern="0" dirty="0" smtClean="0">
                <a:solidFill>
                  <a:schemeClr val="accent2"/>
                </a:solidFill>
              </a:rPr>
              <a:t/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endParaRPr lang="de-DE" sz="2000" kern="0" dirty="0" smtClean="0">
              <a:solidFill>
                <a:schemeClr val="accent2"/>
              </a:solidFill>
            </a:endParaRPr>
          </a:p>
          <a:p>
            <a:pPr marL="0" indent="0" defTabSz="914400">
              <a:buNone/>
            </a:pPr>
            <a:r>
              <a:rPr lang="de-DE" sz="2000" kern="0" dirty="0" smtClean="0">
                <a:solidFill>
                  <a:schemeClr val="accent2"/>
                </a:solidFill>
              </a:rPr>
              <a:t/>
            </a:r>
            <a:br>
              <a:rPr lang="de-DE" sz="2000" kern="0" dirty="0" smtClean="0">
                <a:solidFill>
                  <a:schemeClr val="accent2"/>
                </a:solidFill>
              </a:rPr>
            </a:br>
            <a:endParaRPr lang="de-DE" sz="2000" kern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9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 txBox="1">
            <a:spLocks/>
          </p:cNvSpPr>
          <p:nvPr/>
        </p:nvSpPr>
        <p:spPr>
          <a:xfrm>
            <a:off x="435452" y="597581"/>
            <a:ext cx="7505327" cy="47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714375">
              <a:buNone/>
            </a:pPr>
            <a:r>
              <a:rPr lang="de-DE" b="1" u="sng" kern="0" dirty="0" smtClean="0">
                <a:solidFill>
                  <a:schemeClr val="accent2"/>
                </a:solidFill>
              </a:rPr>
              <a:t>§ </a:t>
            </a:r>
            <a:r>
              <a:rPr lang="de-DE" b="1" u="sng" kern="0" dirty="0">
                <a:solidFill>
                  <a:schemeClr val="accent2"/>
                </a:solidFill>
              </a:rPr>
              <a:t>21 Besondere Anforderungen an die Rückhaltung </a:t>
            </a:r>
            <a:r>
              <a:rPr lang="de-DE" b="1" u="sng" kern="0" dirty="0" smtClean="0">
                <a:solidFill>
                  <a:schemeClr val="accent2"/>
                </a:solidFill>
              </a:rPr>
              <a:t>	bei </a:t>
            </a:r>
            <a:r>
              <a:rPr lang="de-DE" b="1" u="sng" kern="0" dirty="0">
                <a:solidFill>
                  <a:schemeClr val="accent2"/>
                </a:solidFill>
              </a:rPr>
              <a:t>Rohrleitungen</a:t>
            </a:r>
            <a:r>
              <a:rPr lang="de-DE" b="1" u="sng" kern="0" dirty="0" smtClean="0">
                <a:solidFill>
                  <a:schemeClr val="accent2"/>
                </a:solidFill>
              </a:rPr>
              <a:t/>
            </a:r>
            <a:br>
              <a:rPr lang="de-DE" b="1" u="sng" kern="0" dirty="0" smtClean="0">
                <a:solidFill>
                  <a:schemeClr val="accent2"/>
                </a:solidFill>
              </a:rPr>
            </a:br>
            <a:r>
              <a:rPr lang="de-DE" sz="1400" u="sng" kern="0" dirty="0" smtClean="0">
                <a:solidFill>
                  <a:schemeClr val="accent2"/>
                </a:solidFill>
              </a:rPr>
              <a:t>(</a:t>
            </a:r>
            <a:r>
              <a:rPr lang="de-DE" sz="1400" kern="0" dirty="0">
                <a:solidFill>
                  <a:schemeClr val="accent2"/>
                </a:solidFill>
              </a:rPr>
              <a:t>In Kapitel 3 „Technische und organisatorische Anforderungen an Anlagen zum Umgang mit wassergefährdenden Stoffen</a:t>
            </a:r>
            <a:r>
              <a:rPr lang="de-DE" sz="1400" kern="0" dirty="0" smtClean="0">
                <a:solidFill>
                  <a:schemeClr val="accent2"/>
                </a:solidFill>
              </a:rPr>
              <a:t>“)</a:t>
            </a:r>
            <a:r>
              <a:rPr lang="de-DE" sz="1400" b="1" u="sng" kern="0" dirty="0" smtClean="0">
                <a:solidFill>
                  <a:schemeClr val="accent2"/>
                </a:solidFill>
              </a:rPr>
              <a:t/>
            </a:r>
            <a:br>
              <a:rPr lang="de-DE" sz="1400" b="1" u="sng" kern="0" dirty="0" smtClean="0">
                <a:solidFill>
                  <a:schemeClr val="accent2"/>
                </a:solidFill>
              </a:rPr>
            </a:br>
            <a:endParaRPr lang="de-DE" sz="1400" b="1" kern="0" dirty="0">
              <a:solidFill>
                <a:schemeClr val="accent2"/>
              </a:solidFill>
            </a:endParaRP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435452" y="1772660"/>
            <a:ext cx="8221486" cy="42582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de-DE" sz="2000" kern="0" dirty="0" smtClean="0">
                <a:solidFill>
                  <a:schemeClr val="accent2"/>
                </a:solidFill>
              </a:rPr>
              <a:t>…</a:t>
            </a:r>
          </a:p>
          <a:p>
            <a:pPr defTabSz="914400"/>
            <a:r>
              <a:rPr lang="de-DE" sz="1600" kern="0" dirty="0">
                <a:solidFill>
                  <a:schemeClr val="accent2"/>
                </a:solidFill>
              </a:rPr>
              <a:t>(2) Bei unterirdischen Rohrleitungen zum Befördern flüssiger oder </a:t>
            </a:r>
            <a:r>
              <a:rPr lang="de-DE" sz="1600" b="1" u="sng" kern="0" dirty="0">
                <a:solidFill>
                  <a:schemeClr val="accent2"/>
                </a:solidFill>
              </a:rPr>
              <a:t>gasförmiger </a:t>
            </a:r>
            <a:r>
              <a:rPr lang="de-DE" sz="1600" kern="0" dirty="0">
                <a:solidFill>
                  <a:schemeClr val="accent2"/>
                </a:solidFill>
              </a:rPr>
              <a:t>wassergefährdender Stoffe sind lösbare Verbindungen und Armaturen in flüssigkeitsundurchlässigen Kontrolleinrichtungen anzuordnen, die regelmäßig zu kontrollieren sind. Diese Rohrleitungen </a:t>
            </a:r>
            <a:r>
              <a:rPr lang="de-DE" sz="1600" kern="0" dirty="0" smtClean="0">
                <a:solidFill>
                  <a:schemeClr val="accent2"/>
                </a:solidFill>
              </a:rPr>
              <a:t>müssen</a:t>
            </a:r>
            <a:br>
              <a:rPr lang="de-DE" sz="1600" kern="0" dirty="0" smtClean="0">
                <a:solidFill>
                  <a:schemeClr val="accent2"/>
                </a:solidFill>
              </a:rPr>
            </a:br>
            <a:endParaRPr lang="de-DE" sz="1600" kern="0" dirty="0">
              <a:solidFill>
                <a:schemeClr val="accent2"/>
              </a:solidFill>
            </a:endParaRPr>
          </a:p>
          <a:p>
            <a:pPr lvl="1" defTabSz="914400"/>
            <a:r>
              <a:rPr lang="de-DE" sz="1600" b="1" kern="0" dirty="0">
                <a:solidFill>
                  <a:schemeClr val="accent2"/>
                </a:solidFill>
              </a:rPr>
              <a:t>doppelwandig sein; Undichtheiten der Rohrwände müssen durch ein Leckanzeigesystem selbsttätig angezeigt werden,</a:t>
            </a:r>
          </a:p>
          <a:p>
            <a:pPr lvl="1" defTabSz="914400"/>
            <a:r>
              <a:rPr lang="de-DE" sz="1600" kern="0" dirty="0">
                <a:solidFill>
                  <a:schemeClr val="accent2"/>
                </a:solidFill>
              </a:rPr>
              <a:t>als Saugleitung ausgeführt sein, in der die Flüssigkeitssäule bei Undichtheiten abreißt, in den Lagerbehälter zurückfließt und eine Heberwirkung ausgeschlossen ist, oder</a:t>
            </a:r>
          </a:p>
          <a:p>
            <a:pPr lvl="1" defTabSz="914400"/>
            <a:r>
              <a:rPr lang="de-DE" sz="1600" kern="0" dirty="0">
                <a:solidFill>
                  <a:schemeClr val="accent2"/>
                </a:solidFill>
              </a:rPr>
              <a:t>mit einem Schutzrohr versehen oder in einem Kanal verlegt sein; austretende wassergefährdende Stoffe müssen in einer flüssigkeitsundurchlässigen Kontrolleinrichtung sichtbar werden; derartige Rohrleitungen dürfen keine Flüssigkeiten mit einem Flammpunkt bis zu einer Temperatur von 55 Grad Celsius führen</a:t>
            </a:r>
            <a:endParaRPr lang="de-DE" sz="1600" kern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 txBox="1">
            <a:spLocks/>
          </p:cNvSpPr>
          <p:nvPr/>
        </p:nvSpPr>
        <p:spPr>
          <a:xfrm>
            <a:off x="435452" y="597581"/>
            <a:ext cx="7505327" cy="47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None/>
            </a:pPr>
            <a:r>
              <a:rPr lang="de-DE" b="1" u="sng" kern="0" dirty="0" smtClean="0">
                <a:solidFill>
                  <a:schemeClr val="accent2"/>
                </a:solidFill>
              </a:rPr>
              <a:t>§ 16 Behördliche Anordnungen</a:t>
            </a:r>
            <a:br>
              <a:rPr lang="de-DE" b="1" u="sng" kern="0" dirty="0" smtClean="0">
                <a:solidFill>
                  <a:schemeClr val="accent2"/>
                </a:solidFill>
              </a:rPr>
            </a:br>
            <a:r>
              <a:rPr lang="de-DE" sz="1400" u="sng" kern="0" dirty="0" smtClean="0">
                <a:solidFill>
                  <a:schemeClr val="accent2"/>
                </a:solidFill>
              </a:rPr>
              <a:t>(</a:t>
            </a:r>
            <a:r>
              <a:rPr lang="de-DE" sz="1400" kern="0" dirty="0">
                <a:solidFill>
                  <a:schemeClr val="accent2"/>
                </a:solidFill>
              </a:rPr>
              <a:t>In Kapitel 3 „Technische und organisatorische Anforderungen an Anlagen zum Umgang mit wassergefährdenden Stoffen</a:t>
            </a:r>
            <a:r>
              <a:rPr lang="de-DE" sz="1400" kern="0" dirty="0" smtClean="0">
                <a:solidFill>
                  <a:schemeClr val="accent2"/>
                </a:solidFill>
              </a:rPr>
              <a:t>“)</a:t>
            </a:r>
            <a:r>
              <a:rPr lang="de-DE" sz="1400" b="1" u="sng" kern="0" dirty="0" smtClean="0">
                <a:solidFill>
                  <a:schemeClr val="accent2"/>
                </a:solidFill>
              </a:rPr>
              <a:t/>
            </a:r>
            <a:br>
              <a:rPr lang="de-DE" sz="1400" b="1" u="sng" kern="0" dirty="0" smtClean="0">
                <a:solidFill>
                  <a:schemeClr val="accent2"/>
                </a:solidFill>
              </a:rPr>
            </a:br>
            <a:endParaRPr lang="de-DE" sz="1400" b="1" kern="0" dirty="0">
              <a:solidFill>
                <a:schemeClr val="accent2"/>
              </a:solidFill>
            </a:endParaRP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435452" y="2015547"/>
            <a:ext cx="8221486" cy="42582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de-DE" sz="2000" kern="0" dirty="0" smtClean="0">
                <a:solidFill>
                  <a:schemeClr val="accent2"/>
                </a:solidFill>
              </a:rPr>
              <a:t>(</a:t>
            </a:r>
            <a:r>
              <a:rPr lang="de-DE" sz="2000" kern="0" dirty="0">
                <a:solidFill>
                  <a:schemeClr val="accent2"/>
                </a:solidFill>
              </a:rPr>
              <a:t>3) Die zuständige Behörde kann im Einzelfall Ausnahmen von den Anforderungen dieses Kapitels zulassen, wenn die Anforderungen des § 62 Absatz 1 des Wasserhaushaltsgesetzes dennoch erfüllt werden.</a:t>
            </a:r>
          </a:p>
        </p:txBody>
      </p:sp>
    </p:spTree>
    <p:extLst>
      <p:ext uri="{BB962C8B-B14F-4D97-AF65-F5344CB8AC3E}">
        <p14:creationId xmlns:p14="http://schemas.microsoft.com/office/powerpoint/2010/main" val="311393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 txBox="1">
            <a:spLocks/>
          </p:cNvSpPr>
          <p:nvPr/>
        </p:nvSpPr>
        <p:spPr>
          <a:xfrm>
            <a:off x="435452" y="597581"/>
            <a:ext cx="7505327" cy="47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714375">
              <a:buNone/>
            </a:pPr>
            <a:r>
              <a:rPr lang="de-DE" b="1" u="sng" kern="0" dirty="0" smtClean="0">
                <a:solidFill>
                  <a:schemeClr val="accent2"/>
                </a:solidFill>
              </a:rPr>
              <a:t>§ 40 Anzeigepflicht</a:t>
            </a:r>
          </a:p>
          <a:p>
            <a:pPr marL="0" indent="0" defTabSz="714375">
              <a:buNone/>
            </a:pPr>
            <a:r>
              <a:rPr lang="de-DE" sz="1400" u="sng" kern="0" dirty="0" smtClean="0">
                <a:solidFill>
                  <a:schemeClr val="accent2"/>
                </a:solidFill>
              </a:rPr>
              <a:t>(</a:t>
            </a:r>
            <a:r>
              <a:rPr lang="de-DE" sz="1400" kern="0" dirty="0" smtClean="0">
                <a:solidFill>
                  <a:schemeClr val="accent2"/>
                </a:solidFill>
              </a:rPr>
              <a:t>In </a:t>
            </a:r>
            <a:r>
              <a:rPr lang="de-DE" sz="1400" kern="0" dirty="0">
                <a:solidFill>
                  <a:schemeClr val="accent2"/>
                </a:solidFill>
              </a:rPr>
              <a:t>Kapitel 3 „Technische und organisatorische Anforderungen an Anlagen zum Umgang mit wassergefährdenden Stoffen</a:t>
            </a:r>
            <a:r>
              <a:rPr lang="de-DE" sz="1400" kern="0" dirty="0" smtClean="0">
                <a:solidFill>
                  <a:schemeClr val="accent2"/>
                </a:solidFill>
              </a:rPr>
              <a:t>“)</a:t>
            </a:r>
            <a:r>
              <a:rPr lang="de-DE" sz="1400" b="1" u="sng" kern="0" dirty="0" smtClean="0">
                <a:solidFill>
                  <a:schemeClr val="accent2"/>
                </a:solidFill>
              </a:rPr>
              <a:t/>
            </a:r>
            <a:br>
              <a:rPr lang="de-DE" sz="1400" b="1" u="sng" kern="0" dirty="0" smtClean="0">
                <a:solidFill>
                  <a:schemeClr val="accent2"/>
                </a:solidFill>
              </a:rPr>
            </a:br>
            <a:endParaRPr lang="de-DE" sz="1400" b="1" kern="0" dirty="0">
              <a:solidFill>
                <a:schemeClr val="accent2"/>
              </a:solidFill>
            </a:endParaRP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435452" y="1458335"/>
            <a:ext cx="8221486" cy="45852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de-DE" sz="1500" kern="0" dirty="0">
                <a:solidFill>
                  <a:schemeClr val="accent2"/>
                </a:solidFill>
              </a:rPr>
              <a:t>(1) Wer eine nach § 46 Absatz 2 oder Absatz 3 prüfpflichtige Anlage errichten oder wesentlich ändern will oder an dieser Anlage Maßnahmen ergreifen will, die zu einer Änderung der Gefährdungsstufe nach § 39 Absatz 1 führen, hat dies der zuständigen Behörde mindestens sechs Wochen im Voraus schriftlich anzuzeigen.</a:t>
            </a:r>
          </a:p>
          <a:p>
            <a:pPr defTabSz="914400"/>
            <a:endParaRPr lang="de-DE" sz="1500" kern="0" dirty="0">
              <a:solidFill>
                <a:schemeClr val="accent2"/>
              </a:solidFill>
            </a:endParaRPr>
          </a:p>
          <a:p>
            <a:pPr defTabSz="914400"/>
            <a:r>
              <a:rPr lang="de-DE" sz="1500" kern="0" dirty="0">
                <a:solidFill>
                  <a:schemeClr val="accent2"/>
                </a:solidFill>
              </a:rPr>
              <a:t>(2) Die Anzeige nach Absatz 1 muss Angaben zum Betreiber, zum Standort und zur Abgrenzung der Anlage, zu den wassergefährdenden Stoffen, </a:t>
            </a:r>
            <a:r>
              <a:rPr lang="de-DE" sz="1500" kern="0" dirty="0" smtClean="0">
                <a:solidFill>
                  <a:schemeClr val="accent2"/>
                </a:solidFill>
              </a:rPr>
              <a:t>…, </a:t>
            </a:r>
            <a:r>
              <a:rPr lang="de-DE" sz="1500" kern="0" dirty="0">
                <a:solidFill>
                  <a:schemeClr val="accent2"/>
                </a:solidFill>
              </a:rPr>
              <a:t>enthalten.</a:t>
            </a:r>
          </a:p>
          <a:p>
            <a:pPr defTabSz="914400"/>
            <a:endParaRPr lang="de-DE" sz="1500" kern="0" dirty="0">
              <a:solidFill>
                <a:schemeClr val="accent2"/>
              </a:solidFill>
            </a:endParaRPr>
          </a:p>
          <a:p>
            <a:pPr defTabSz="914400"/>
            <a:r>
              <a:rPr lang="de-DE" sz="1500" kern="0" dirty="0">
                <a:solidFill>
                  <a:schemeClr val="accent2"/>
                </a:solidFill>
              </a:rPr>
              <a:t>(3) Nicht anzeigepflichtig nach Absatz 1 ist das Errichten von</a:t>
            </a:r>
          </a:p>
          <a:p>
            <a:pPr defTabSz="914400"/>
            <a:endParaRPr lang="de-DE" sz="1500" kern="0" dirty="0">
              <a:solidFill>
                <a:schemeClr val="accent2"/>
              </a:solidFill>
            </a:endParaRPr>
          </a:p>
          <a:p>
            <a:pPr lvl="1" defTabSz="914400"/>
            <a:r>
              <a:rPr lang="de-DE" sz="1500" kern="0" dirty="0">
                <a:solidFill>
                  <a:schemeClr val="accent2"/>
                </a:solidFill>
              </a:rPr>
              <a:t>Anlagen zum Lagern, Abfüllen oder Umschlagen wassergefährdender Stoffe, für die eine </a:t>
            </a:r>
            <a:r>
              <a:rPr lang="de-DE" sz="1500" u="sng" kern="0" dirty="0">
                <a:solidFill>
                  <a:schemeClr val="accent2"/>
                </a:solidFill>
              </a:rPr>
              <a:t>Eignungsfeststellung</a:t>
            </a:r>
            <a:r>
              <a:rPr lang="de-DE" sz="1500" kern="0" dirty="0">
                <a:solidFill>
                  <a:schemeClr val="accent2"/>
                </a:solidFill>
              </a:rPr>
              <a:t> nach § 63 Absatz 1 des Wasserhaushaltsgesetzes beantragt wird, und</a:t>
            </a:r>
          </a:p>
          <a:p>
            <a:pPr lvl="1" defTabSz="914400"/>
            <a:r>
              <a:rPr lang="de-DE" sz="1500" kern="0" dirty="0">
                <a:solidFill>
                  <a:schemeClr val="accent2"/>
                </a:solidFill>
              </a:rPr>
              <a:t>sonstigen Anlagen, </a:t>
            </a:r>
            <a:r>
              <a:rPr lang="de-DE" sz="1500" u="sng" kern="0" dirty="0">
                <a:solidFill>
                  <a:schemeClr val="accent2"/>
                </a:solidFill>
              </a:rPr>
              <a:t>die Gegenstand eines Zulassungsverfahrens nach anderen Rechtsvorschriften sind</a:t>
            </a:r>
            <a:r>
              <a:rPr lang="de-DE" sz="1500" kern="0" dirty="0">
                <a:solidFill>
                  <a:schemeClr val="accent2"/>
                </a:solidFill>
              </a:rPr>
              <a:t>, sofern im Zulassungsverfahren auch die Erfüllung der Anforderungen dieser Verordnung sichergestellt wird.</a:t>
            </a:r>
          </a:p>
          <a:p>
            <a:pPr lvl="1" defTabSz="914400"/>
            <a:r>
              <a:rPr lang="de-DE" sz="1500" kern="0" dirty="0">
                <a:solidFill>
                  <a:schemeClr val="accent2"/>
                </a:solidFill>
              </a:rPr>
              <a:t>Nicht anzeigepflichtig sind in den Fällen des Satzes 1 Nummer 2 auch zulassungsbedürftige wesentliche Änderungen der Anlage.</a:t>
            </a:r>
          </a:p>
          <a:p>
            <a:pPr defTabSz="914400"/>
            <a:endParaRPr lang="de-DE" sz="1400" kern="0" dirty="0">
              <a:solidFill>
                <a:schemeClr val="accent2"/>
              </a:solidFill>
            </a:endParaRPr>
          </a:p>
          <a:p>
            <a:pPr defTabSz="914400"/>
            <a:endParaRPr lang="de-DE" sz="1400" kern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8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 txBox="1">
            <a:spLocks/>
          </p:cNvSpPr>
          <p:nvPr/>
        </p:nvSpPr>
        <p:spPr>
          <a:xfrm>
            <a:off x="435452" y="597581"/>
            <a:ext cx="7505327" cy="47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714375">
              <a:buNone/>
            </a:pPr>
            <a:r>
              <a:rPr lang="de-DE" b="1" u="sng" kern="0" dirty="0" smtClean="0">
                <a:solidFill>
                  <a:schemeClr val="accent2"/>
                </a:solidFill>
              </a:rPr>
              <a:t>§ </a:t>
            </a:r>
            <a:r>
              <a:rPr lang="de-DE" b="1" u="sng" kern="0" dirty="0">
                <a:solidFill>
                  <a:schemeClr val="accent2"/>
                </a:solidFill>
              </a:rPr>
              <a:t>41 Ausnahmen vom Erfordernis der Eignungsfeststellung </a:t>
            </a:r>
            <a:endParaRPr lang="de-DE" b="1" u="sng" kern="0" dirty="0" smtClean="0">
              <a:solidFill>
                <a:schemeClr val="accent2"/>
              </a:solidFill>
            </a:endParaRPr>
          </a:p>
          <a:p>
            <a:pPr marL="0" indent="0" defTabSz="714375">
              <a:buNone/>
            </a:pPr>
            <a:r>
              <a:rPr lang="de-DE" sz="1400" u="sng" kern="0" dirty="0" smtClean="0">
                <a:solidFill>
                  <a:schemeClr val="accent2"/>
                </a:solidFill>
              </a:rPr>
              <a:t>(</a:t>
            </a:r>
            <a:r>
              <a:rPr lang="de-DE" sz="1400" kern="0" dirty="0" smtClean="0">
                <a:solidFill>
                  <a:schemeClr val="accent2"/>
                </a:solidFill>
              </a:rPr>
              <a:t>In </a:t>
            </a:r>
            <a:r>
              <a:rPr lang="de-DE" sz="1400" kern="0" dirty="0">
                <a:solidFill>
                  <a:schemeClr val="accent2"/>
                </a:solidFill>
              </a:rPr>
              <a:t>Kapitel 3 „Technische und organisatorische Anforderungen an Anlagen zum Umgang mit wassergefährdenden Stoffen</a:t>
            </a:r>
            <a:r>
              <a:rPr lang="de-DE" sz="1400" kern="0" dirty="0" smtClean="0">
                <a:solidFill>
                  <a:schemeClr val="accent2"/>
                </a:solidFill>
              </a:rPr>
              <a:t>“)</a:t>
            </a:r>
            <a:r>
              <a:rPr lang="de-DE" sz="1400" b="1" u="sng" kern="0" dirty="0" smtClean="0">
                <a:solidFill>
                  <a:schemeClr val="accent2"/>
                </a:solidFill>
              </a:rPr>
              <a:t/>
            </a:r>
            <a:br>
              <a:rPr lang="de-DE" sz="1400" b="1" u="sng" kern="0" dirty="0" smtClean="0">
                <a:solidFill>
                  <a:schemeClr val="accent2"/>
                </a:solidFill>
              </a:rPr>
            </a:br>
            <a:endParaRPr lang="de-DE" sz="1400" b="1" kern="0" dirty="0">
              <a:solidFill>
                <a:schemeClr val="accent2"/>
              </a:solidFill>
            </a:endParaRP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435452" y="1901248"/>
            <a:ext cx="8221486" cy="45852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de-DE" sz="1500" kern="0" dirty="0">
                <a:solidFill>
                  <a:schemeClr val="accent2"/>
                </a:solidFill>
              </a:rPr>
              <a:t>(1) Die Eignungsfeststellung nach § 63 Absatz 1 des Wasserhaushaltsgesetzes ist über die in § 63 Absatz 2 und 3 des Wasserhaushaltsgesetzes geregelten Fälle hinaus nicht erforderlich für</a:t>
            </a:r>
          </a:p>
          <a:p>
            <a:pPr defTabSz="914400"/>
            <a:endParaRPr lang="de-DE" sz="1500" kern="0" dirty="0">
              <a:solidFill>
                <a:schemeClr val="accent2"/>
              </a:solidFill>
            </a:endParaRPr>
          </a:p>
          <a:p>
            <a:pPr lvl="1" defTabSz="914400"/>
            <a:r>
              <a:rPr lang="de-DE" sz="1500" kern="0" dirty="0">
                <a:solidFill>
                  <a:schemeClr val="accent2"/>
                </a:solidFill>
              </a:rPr>
              <a:t>Anlagen zum Lagern, Abfüllen oder Umschlagen gasförmiger wassergefährdender Stoffe sowie Anlagen zum Lagern, Abfüllen oder Umschlagen flüssiger oder fester wassergefährdender Stoffe der Gefährdungsstufe A,</a:t>
            </a:r>
          </a:p>
          <a:p>
            <a:pPr lvl="1" defTabSz="914400"/>
            <a:r>
              <a:rPr lang="de-DE" sz="1500" kern="0" dirty="0">
                <a:solidFill>
                  <a:schemeClr val="accent2"/>
                </a:solidFill>
              </a:rPr>
              <a:t>Anlagen zum Lagern, Abfüllen oder Umschlagen von aufschwimmenden flüssigen Stoffen nach § 3 Absatz 2 Satz 1 Nummer 7,</a:t>
            </a:r>
          </a:p>
          <a:p>
            <a:pPr lvl="1" defTabSz="914400"/>
            <a:r>
              <a:rPr lang="de-DE" sz="1500" kern="0" dirty="0">
                <a:solidFill>
                  <a:schemeClr val="accent2"/>
                </a:solidFill>
              </a:rPr>
              <a:t>Anlagen zum Lagern, Abfüllen oder Umschlagen von allgemein wassergefährdenden Stoffen, die keiner Prüfpflicht nach § 46 Absatz 2 oder Absatz 3 unterliegen,</a:t>
            </a:r>
          </a:p>
          <a:p>
            <a:pPr lvl="1" defTabSz="914400"/>
            <a:r>
              <a:rPr lang="de-DE" sz="1500" kern="0" dirty="0">
                <a:solidFill>
                  <a:schemeClr val="accent2"/>
                </a:solidFill>
              </a:rPr>
              <a:t>Heizölverbraucheranlagen und</a:t>
            </a:r>
          </a:p>
          <a:p>
            <a:pPr lvl="1" defTabSz="914400"/>
            <a:r>
              <a:rPr lang="de-DE" sz="1500" kern="0" dirty="0">
                <a:solidFill>
                  <a:schemeClr val="accent2"/>
                </a:solidFill>
              </a:rPr>
              <a:t>Anlagen mit einem Volumen von bis zu 1 Kubikmeter, die doppelwandig sind oder über ein Rückhaltevolumen verfügen, das das gesamte in der Anlage vorhandene Volumen wassergefährdender Stoffe zurückhalten kann.</a:t>
            </a:r>
          </a:p>
          <a:p>
            <a:pPr defTabSz="914400"/>
            <a:endParaRPr lang="de-DE" sz="1400" kern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2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 txBox="1">
            <a:spLocks/>
          </p:cNvSpPr>
          <p:nvPr/>
        </p:nvSpPr>
        <p:spPr>
          <a:xfrm>
            <a:off x="435452" y="597581"/>
            <a:ext cx="7505327" cy="47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714375">
              <a:buNone/>
            </a:pPr>
            <a:r>
              <a:rPr lang="de-DE" b="1" u="sng" kern="0" dirty="0" smtClean="0">
                <a:solidFill>
                  <a:schemeClr val="accent2"/>
                </a:solidFill>
              </a:rPr>
              <a:t>§ </a:t>
            </a:r>
            <a:r>
              <a:rPr lang="de-DE" b="1" u="sng" kern="0" dirty="0">
                <a:solidFill>
                  <a:schemeClr val="accent2"/>
                </a:solidFill>
              </a:rPr>
              <a:t>41 Ausnahmen vom Erfordernis der Eignungsfeststellung </a:t>
            </a:r>
            <a:endParaRPr lang="de-DE" b="1" u="sng" kern="0" dirty="0" smtClean="0">
              <a:solidFill>
                <a:schemeClr val="accent2"/>
              </a:solidFill>
            </a:endParaRPr>
          </a:p>
          <a:p>
            <a:pPr marL="0" indent="0" defTabSz="714375">
              <a:buNone/>
            </a:pPr>
            <a:r>
              <a:rPr lang="de-DE" sz="1400" u="sng" kern="0" dirty="0" smtClean="0">
                <a:solidFill>
                  <a:schemeClr val="accent2"/>
                </a:solidFill>
              </a:rPr>
              <a:t>(</a:t>
            </a:r>
            <a:r>
              <a:rPr lang="de-DE" sz="1400" kern="0" dirty="0" smtClean="0">
                <a:solidFill>
                  <a:schemeClr val="accent2"/>
                </a:solidFill>
              </a:rPr>
              <a:t>In </a:t>
            </a:r>
            <a:r>
              <a:rPr lang="de-DE" sz="1400" kern="0" dirty="0">
                <a:solidFill>
                  <a:schemeClr val="accent2"/>
                </a:solidFill>
              </a:rPr>
              <a:t>Kapitel 3 „Technische und organisatorische Anforderungen an Anlagen zum Umgang mit wassergefährdenden Stoffen</a:t>
            </a:r>
            <a:r>
              <a:rPr lang="de-DE" sz="1400" kern="0" dirty="0" smtClean="0">
                <a:solidFill>
                  <a:schemeClr val="accent2"/>
                </a:solidFill>
              </a:rPr>
              <a:t>“)</a:t>
            </a:r>
            <a:r>
              <a:rPr lang="de-DE" sz="1400" b="1" u="sng" kern="0" dirty="0" smtClean="0">
                <a:solidFill>
                  <a:schemeClr val="accent2"/>
                </a:solidFill>
              </a:rPr>
              <a:t/>
            </a:r>
            <a:br>
              <a:rPr lang="de-DE" sz="1400" b="1" u="sng" kern="0" dirty="0" smtClean="0">
                <a:solidFill>
                  <a:schemeClr val="accent2"/>
                </a:solidFill>
              </a:rPr>
            </a:br>
            <a:endParaRPr lang="de-DE" sz="1400" b="1" kern="0" dirty="0">
              <a:solidFill>
                <a:schemeClr val="accent2"/>
              </a:solidFill>
            </a:endParaRP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435452" y="1901248"/>
            <a:ext cx="8221486" cy="45852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de-DE" sz="1600" kern="0" dirty="0">
                <a:solidFill>
                  <a:schemeClr val="accent2"/>
                </a:solidFill>
              </a:rPr>
              <a:t>2) Eine Eignungsfeststellung ist für Anlagen der Gefährdungsstufen B und C sowie für nach § 46 Absatz 2 oder Absatz 3 prüfpflichtige Anlagen mit allgemein wassergefährdenden Stoffen nicht erforderlich, wenn</a:t>
            </a:r>
          </a:p>
          <a:p>
            <a:pPr defTabSz="914400"/>
            <a:endParaRPr lang="de-DE" sz="1600" kern="0" dirty="0">
              <a:solidFill>
                <a:schemeClr val="accent2"/>
              </a:solidFill>
            </a:endParaRPr>
          </a:p>
          <a:p>
            <a:pPr lvl="1" defTabSz="914400"/>
            <a:r>
              <a:rPr lang="de-DE" sz="1600" kern="0" dirty="0">
                <a:solidFill>
                  <a:schemeClr val="accent2"/>
                </a:solidFill>
              </a:rPr>
              <a:t>für alle Teile einer Anlage einschließlich ihrer technischen Schutzvorkehrungen einer der folgenden Nachweise vorliegt:</a:t>
            </a:r>
          </a:p>
          <a:p>
            <a:pPr lvl="1" defTabSz="914400"/>
            <a:r>
              <a:rPr lang="de-DE" sz="1600" kern="0" dirty="0">
                <a:solidFill>
                  <a:schemeClr val="accent2"/>
                </a:solidFill>
              </a:rPr>
              <a:t>ein CE-Kennzeichen, das zulässige Klassen und Leistungsstufen nach § 63 Absatz 3 Satz 1 Nummer 1 des Wasserhaushaltsgesetzes aufweist,</a:t>
            </a:r>
          </a:p>
          <a:p>
            <a:pPr lvl="1" defTabSz="914400"/>
            <a:r>
              <a:rPr lang="de-DE" sz="1600" kern="0" dirty="0">
                <a:solidFill>
                  <a:schemeClr val="accent2"/>
                </a:solidFill>
              </a:rPr>
              <a:t>Zulassungen oder Nachweise nach § 63 Absatz 3 Satz 1 Nummer 2 und Satz 2 des Wasserhaushaltsgesetzes oder</a:t>
            </a:r>
          </a:p>
          <a:p>
            <a:pPr lvl="1" defTabSz="914400"/>
            <a:r>
              <a:rPr lang="de-DE" sz="1600" kern="0" dirty="0">
                <a:solidFill>
                  <a:schemeClr val="accent2"/>
                </a:solidFill>
              </a:rPr>
              <a:t>bei Behältern und Verpackungen die Zulassungen nach gefahrgutrechtlichen Vorschriften</a:t>
            </a:r>
          </a:p>
          <a:p>
            <a:pPr marL="457200" lvl="1" indent="0" defTabSz="714375">
              <a:buNone/>
              <a:tabLst>
                <a:tab pos="714375" algn="l"/>
                <a:tab pos="900113" algn="l"/>
              </a:tabLst>
            </a:pPr>
            <a:r>
              <a:rPr lang="de-DE" sz="1600" kern="0" dirty="0">
                <a:solidFill>
                  <a:schemeClr val="accent2"/>
                </a:solidFill>
              </a:rPr>
              <a:t>	</a:t>
            </a:r>
            <a:r>
              <a:rPr lang="de-DE" sz="1600" b="1" u="sng" kern="0" dirty="0" smtClean="0">
                <a:solidFill>
                  <a:schemeClr val="accent2"/>
                </a:solidFill>
              </a:rPr>
              <a:t>und</a:t>
            </a:r>
            <a:endParaRPr lang="de-DE" sz="1600" b="1" u="sng" kern="0" dirty="0">
              <a:solidFill>
                <a:schemeClr val="accent2"/>
              </a:solidFill>
            </a:endParaRPr>
          </a:p>
          <a:p>
            <a:pPr lvl="1" defTabSz="914400"/>
            <a:r>
              <a:rPr lang="de-DE" sz="1600" kern="0" dirty="0">
                <a:solidFill>
                  <a:schemeClr val="accent2"/>
                </a:solidFill>
              </a:rPr>
              <a:t>durch das </a:t>
            </a:r>
            <a:r>
              <a:rPr lang="de-DE" sz="1600" b="1" u="sng" kern="0" dirty="0">
                <a:solidFill>
                  <a:schemeClr val="accent2"/>
                </a:solidFill>
              </a:rPr>
              <a:t>Gutachten eines Sachverständigen</a:t>
            </a:r>
            <a:r>
              <a:rPr lang="de-DE" sz="1600" kern="0" dirty="0">
                <a:solidFill>
                  <a:schemeClr val="accent2"/>
                </a:solidFill>
              </a:rPr>
              <a:t> bestätigt wird, dass die Anlage insgesamt die Gewässerschutzanforderungen erfüllt.</a:t>
            </a:r>
            <a:endParaRPr lang="de-DE" sz="1600" kern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1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790</Words>
  <Application>Microsoft Office PowerPoint</Application>
  <PresentationFormat>Bildschirmpräsentation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ＭＳ Ｐゴシック</vt:lpstr>
      <vt:lpstr>Aharoni</vt:lpstr>
      <vt:lpstr>Arial</vt:lpstr>
      <vt:lpstr>Arial Rounded MT Bold</vt:lpstr>
      <vt:lpstr>Standarddesign</vt:lpstr>
      <vt:lpstr>Willkommen  zum BBS-Erfahrungsaustausch  Gruppe B  Kassel, 21.02.2019  Erfahrungen im Umgang mit der AwSV am Beispiel der nachträglichen Installation von AdBlue-Anlagen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BBS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Ulrich Loessner</dc:creator>
  <cp:lastModifiedBy>LEONHARDT Thorsten</cp:lastModifiedBy>
  <cp:revision>86</cp:revision>
  <dcterms:created xsi:type="dcterms:W3CDTF">2012-12-10T13:50:12Z</dcterms:created>
  <dcterms:modified xsi:type="dcterms:W3CDTF">2019-02-20T11:16:29Z</dcterms:modified>
</cp:coreProperties>
</file>