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368" r:id="rId2"/>
    <p:sldId id="381" r:id="rId3"/>
    <p:sldId id="382" r:id="rId4"/>
    <p:sldId id="383" r:id="rId5"/>
    <p:sldId id="384" r:id="rId6"/>
    <p:sldId id="385" r:id="rId7"/>
    <p:sldId id="380" r:id="rId8"/>
  </p:sldIdLst>
  <p:sldSz cx="9144000" cy="6858000" type="screen4x3"/>
  <p:notesSz cx="6858000" cy="9144000"/>
  <p:defaultTextStyle>
    <a:defPPr>
      <a:defRPr lang="de-DE"/>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77">
          <p15:clr>
            <a:srgbClr val="A4A3A4"/>
          </p15:clr>
        </p15:guide>
        <p15:guide id="4" orient="horz" pos="3839">
          <p15:clr>
            <a:srgbClr val="A4A3A4"/>
          </p15:clr>
        </p15:guide>
        <p15:guide id="5" orient="horz" pos="737">
          <p15:clr>
            <a:srgbClr val="A4A3A4"/>
          </p15:clr>
        </p15:guide>
        <p15:guide id="6" orient="horz" pos="972">
          <p15:clr>
            <a:srgbClr val="A4A3A4"/>
          </p15:clr>
        </p15:guide>
        <p15:guide id="7" orient="horz" pos="3155">
          <p15:clr>
            <a:srgbClr val="A4A3A4"/>
          </p15:clr>
        </p15:guide>
        <p15:guide id="8" orient="horz">
          <p15:clr>
            <a:srgbClr val="A4A3A4"/>
          </p15:clr>
        </p15:guide>
        <p15:guide id="9" pos="2884">
          <p15:clr>
            <a:srgbClr val="A4A3A4"/>
          </p15:clr>
        </p15:guide>
        <p15:guide id="10" pos="290">
          <p15:clr>
            <a:srgbClr val="A4A3A4"/>
          </p15:clr>
        </p15:guide>
        <p15:guide id="11" pos="5480">
          <p15:clr>
            <a:srgbClr val="A4A3A4"/>
          </p15:clr>
        </p15:guide>
        <p15:guide id="12">
          <p15:clr>
            <a:srgbClr val="A4A3A4"/>
          </p15:clr>
        </p15:guide>
        <p15:guide id="13" pos="1152">
          <p15:clr>
            <a:srgbClr val="A4A3A4"/>
          </p15:clr>
        </p15:guide>
        <p15:guide id="14" pos="460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F134D"/>
    <a:srgbClr val="3F269A"/>
    <a:srgbClr val="0000CC"/>
    <a:srgbClr val="6A4DD3"/>
    <a:srgbClr val="FFCF9F"/>
    <a:srgbClr val="C8E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069" autoAdjust="0"/>
    <p:restoredTop sz="79543" autoAdjust="0"/>
  </p:normalViewPr>
  <p:slideViewPr>
    <p:cSldViewPr snapToGrid="0" snapToObjects="1">
      <p:cViewPr varScale="1">
        <p:scale>
          <a:sx n="87" d="100"/>
          <a:sy n="87" d="100"/>
        </p:scale>
        <p:origin x="1824" y="90"/>
      </p:cViewPr>
      <p:guideLst>
        <p:guide orient="horz" pos="2160"/>
        <p:guide pos="2880"/>
        <p:guide orient="horz" pos="577"/>
        <p:guide orient="horz" pos="3839"/>
        <p:guide orient="horz" pos="737"/>
        <p:guide orient="horz" pos="972"/>
        <p:guide orient="horz" pos="3155"/>
        <p:guide orient="horz"/>
        <p:guide pos="2884"/>
        <p:guide pos="290"/>
        <p:guide pos="5480"/>
        <p:guide/>
        <p:guide pos="1152"/>
        <p:guide pos="460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778"/>
    </p:cViewPr>
  </p:sorterViewPr>
  <p:notesViewPr>
    <p:cSldViewPr snapToGrid="0" snapToObjects="1" showGuides="1">
      <p:cViewPr varScale="1">
        <p:scale>
          <a:sx n="127" d="100"/>
          <a:sy n="127" d="100"/>
        </p:scale>
        <p:origin x="-462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4BFB8AE-E33B-4CA7-8154-F7CB21501C95}" type="datetimeFigureOut">
              <a:rPr lang="de-DE"/>
              <a:pPr>
                <a:defRPr/>
              </a:pPr>
              <a:t>19.02.2019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E87E00A-E0C0-4660-B829-294B3C8FE6FD}" type="slidenum">
              <a:rPr lang="de-DE"/>
              <a:pPr>
                <a:defRPr/>
              </a:pPr>
              <a:t>‹Nr.›</a:t>
            </a:fld>
            <a:endParaRPr lang="de-DE"/>
          </a:p>
        </p:txBody>
      </p:sp>
    </p:spTree>
    <p:extLst>
      <p:ext uri="{BB962C8B-B14F-4D97-AF65-F5344CB8AC3E}">
        <p14:creationId xmlns:p14="http://schemas.microsoft.com/office/powerpoint/2010/main" val="3981087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1</a:t>
            </a:fld>
            <a:endParaRPr lang="de-DE"/>
          </a:p>
        </p:txBody>
      </p:sp>
    </p:spTree>
    <p:extLst>
      <p:ext uri="{BB962C8B-B14F-4D97-AF65-F5344CB8AC3E}">
        <p14:creationId xmlns:p14="http://schemas.microsoft.com/office/powerpoint/2010/main" val="3368344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2</a:t>
            </a:fld>
            <a:endParaRPr lang="de-DE"/>
          </a:p>
        </p:txBody>
      </p:sp>
    </p:spTree>
    <p:extLst>
      <p:ext uri="{BB962C8B-B14F-4D97-AF65-F5344CB8AC3E}">
        <p14:creationId xmlns:p14="http://schemas.microsoft.com/office/powerpoint/2010/main" val="98204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3</a:t>
            </a:fld>
            <a:endParaRPr lang="de-DE"/>
          </a:p>
        </p:txBody>
      </p:sp>
    </p:spTree>
    <p:extLst>
      <p:ext uri="{BB962C8B-B14F-4D97-AF65-F5344CB8AC3E}">
        <p14:creationId xmlns:p14="http://schemas.microsoft.com/office/powerpoint/2010/main" val="99238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4</a:t>
            </a:fld>
            <a:endParaRPr lang="de-DE"/>
          </a:p>
        </p:txBody>
      </p:sp>
    </p:spTree>
    <p:extLst>
      <p:ext uri="{BB962C8B-B14F-4D97-AF65-F5344CB8AC3E}">
        <p14:creationId xmlns:p14="http://schemas.microsoft.com/office/powerpoint/2010/main" val="14419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5</a:t>
            </a:fld>
            <a:endParaRPr lang="de-DE"/>
          </a:p>
        </p:txBody>
      </p:sp>
    </p:spTree>
    <p:extLst>
      <p:ext uri="{BB962C8B-B14F-4D97-AF65-F5344CB8AC3E}">
        <p14:creationId xmlns:p14="http://schemas.microsoft.com/office/powerpoint/2010/main" val="405690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6</a:t>
            </a:fld>
            <a:endParaRPr lang="de-DE"/>
          </a:p>
        </p:txBody>
      </p:sp>
    </p:spTree>
    <p:extLst>
      <p:ext uri="{BB962C8B-B14F-4D97-AF65-F5344CB8AC3E}">
        <p14:creationId xmlns:p14="http://schemas.microsoft.com/office/powerpoint/2010/main" val="1195000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E87E00A-E0C0-4660-B829-294B3C8FE6FD}" type="slidenum">
              <a:rPr lang="de-DE" smtClean="0"/>
              <a:pPr>
                <a:defRPr/>
              </a:pPr>
              <a:t>7</a:t>
            </a:fld>
            <a:endParaRPr lang="de-DE"/>
          </a:p>
        </p:txBody>
      </p:sp>
    </p:spTree>
    <p:extLst>
      <p:ext uri="{BB962C8B-B14F-4D97-AF65-F5344CB8AC3E}">
        <p14:creationId xmlns:p14="http://schemas.microsoft.com/office/powerpoint/2010/main" val="420965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5"/>
          <p:cNvSpPr>
            <a:spLocks noGrp="1" noChangeArrowheads="1"/>
          </p:cNvSpPr>
          <p:nvPr>
            <p:ph type="ftr" sz="quarter" idx="10"/>
          </p:nvPr>
        </p:nvSpPr>
        <p:spPr/>
        <p:txBody>
          <a:bodyPr/>
          <a:lstStyle>
            <a:lvl1pPr>
              <a:defRPr/>
            </a:lvl1pPr>
          </a:lstStyle>
          <a:p>
            <a:pPr>
              <a:defRPr/>
            </a:pPr>
            <a:r>
              <a:rPr lang="de-DE"/>
              <a:t>Seminar Mintage Tankstellen - Neukirchen - Nov. 2018</a:t>
            </a:r>
            <a:endParaRPr lang="de-DE" dirty="0"/>
          </a:p>
        </p:txBody>
      </p:sp>
      <p:sp>
        <p:nvSpPr>
          <p:cNvPr id="5" name="Rectangle 6"/>
          <p:cNvSpPr>
            <a:spLocks noGrp="1" noChangeArrowheads="1"/>
          </p:cNvSpPr>
          <p:nvPr>
            <p:ph type="sldNum" sz="quarter" idx="11"/>
          </p:nvPr>
        </p:nvSpPr>
        <p:spPr/>
        <p:txBody>
          <a:bodyPr/>
          <a:lstStyle>
            <a:lvl1pPr>
              <a:defRPr/>
            </a:lvl1pPr>
          </a:lstStyle>
          <a:p>
            <a:pPr>
              <a:defRPr/>
            </a:pPr>
            <a:endParaRPr lang="de-DE"/>
          </a:p>
          <a:p>
            <a:pPr>
              <a:defRPr/>
            </a:pPr>
            <a:r>
              <a:rPr lang="de-DE"/>
              <a:t>Seite </a:t>
            </a:r>
            <a:fld id="{2806A1E1-2945-435C-AF60-8BFE5C7573FD}" type="slidenum">
              <a:rPr lang="de-DE"/>
              <a:pPr>
                <a:defRPr/>
              </a:pPr>
              <a:t>‹Nr.›</a:t>
            </a:fld>
            <a:endParaRPr lang="de-DE"/>
          </a:p>
        </p:txBody>
      </p:sp>
    </p:spTree>
    <p:extLst>
      <p:ext uri="{BB962C8B-B14F-4D97-AF65-F5344CB8AC3E}">
        <p14:creationId xmlns:p14="http://schemas.microsoft.com/office/powerpoint/2010/main" val="242967279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xfrm>
            <a:off x="5067300" y="6434138"/>
            <a:ext cx="2312988" cy="360362"/>
          </a:xfrm>
        </p:spPr>
        <p:txBody>
          <a:bodyPr/>
          <a:lstStyle>
            <a:lvl1pPr>
              <a:defRPr/>
            </a:lvl1pPr>
          </a:lstStyle>
          <a:p>
            <a:pPr>
              <a:defRPr/>
            </a:pPr>
            <a:r>
              <a:rPr lang="de-DE"/>
              <a:t>Seminar Mintage Tankstellen - Neukirchen - Nov. 2018</a:t>
            </a:r>
            <a:endParaRPr lang="de-DE" dirty="0"/>
          </a:p>
        </p:txBody>
      </p:sp>
      <p:sp>
        <p:nvSpPr>
          <p:cNvPr id="5" name="Rectangle 6"/>
          <p:cNvSpPr>
            <a:spLocks noGrp="1" noChangeArrowheads="1"/>
          </p:cNvSpPr>
          <p:nvPr>
            <p:ph type="sldNum" sz="quarter" idx="11"/>
          </p:nvPr>
        </p:nvSpPr>
        <p:spPr/>
        <p:txBody>
          <a:bodyPr/>
          <a:lstStyle>
            <a:lvl1pPr>
              <a:defRPr/>
            </a:lvl1pPr>
          </a:lstStyle>
          <a:p>
            <a:pPr>
              <a:defRPr/>
            </a:pPr>
            <a:endParaRPr lang="de-DE"/>
          </a:p>
          <a:p>
            <a:pPr>
              <a:defRPr/>
            </a:pPr>
            <a:r>
              <a:rPr lang="de-DE"/>
              <a:t>Seite </a:t>
            </a:r>
            <a:fld id="{8FF2FB3B-F117-4439-9AF6-8DAB1CA9F38E}" type="slidenum">
              <a:rPr lang="de-DE"/>
              <a:pPr>
                <a:defRPr/>
              </a:pPr>
              <a:t>‹Nr.›</a:t>
            </a:fld>
            <a:endParaRPr lang="de-DE"/>
          </a:p>
        </p:txBody>
      </p:sp>
    </p:spTree>
    <p:extLst>
      <p:ext uri="{BB962C8B-B14F-4D97-AF65-F5344CB8AC3E}">
        <p14:creationId xmlns:p14="http://schemas.microsoft.com/office/powerpoint/2010/main" val="12575367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5"/>
          <p:cNvSpPr>
            <a:spLocks noGrp="1" noChangeArrowheads="1"/>
          </p:cNvSpPr>
          <p:nvPr>
            <p:ph type="ftr" sz="quarter" idx="10"/>
          </p:nvPr>
        </p:nvSpPr>
        <p:spPr>
          <a:xfrm>
            <a:off x="5067300" y="6446838"/>
            <a:ext cx="2312988" cy="358775"/>
          </a:xfrm>
        </p:spPr>
        <p:txBody>
          <a:bodyPr/>
          <a:lstStyle>
            <a:lvl1pPr>
              <a:defRPr/>
            </a:lvl1pPr>
          </a:lstStyle>
          <a:p>
            <a:pPr>
              <a:defRPr/>
            </a:pPr>
            <a:r>
              <a:rPr lang="de-DE"/>
              <a:t>Seminar Mintage Tankstellen - Neukirchen - Nov. 2018</a:t>
            </a:r>
            <a:endParaRPr lang="de-DE" dirty="0"/>
          </a:p>
        </p:txBody>
      </p:sp>
      <p:sp>
        <p:nvSpPr>
          <p:cNvPr id="5" name="Rectangle 6"/>
          <p:cNvSpPr>
            <a:spLocks noGrp="1" noChangeArrowheads="1"/>
          </p:cNvSpPr>
          <p:nvPr>
            <p:ph type="sldNum" sz="quarter" idx="11"/>
          </p:nvPr>
        </p:nvSpPr>
        <p:spPr/>
        <p:txBody>
          <a:bodyPr/>
          <a:lstStyle>
            <a:lvl1pPr>
              <a:defRPr/>
            </a:lvl1pPr>
          </a:lstStyle>
          <a:p>
            <a:pPr>
              <a:defRPr/>
            </a:pPr>
            <a:endParaRPr lang="de-DE" dirty="0"/>
          </a:p>
          <a:p>
            <a:pPr>
              <a:defRPr/>
            </a:pPr>
            <a:r>
              <a:rPr lang="de-DE" dirty="0"/>
              <a:t>Seite </a:t>
            </a:r>
            <a:fld id="{BEA4C061-9FBB-46BA-84A4-483B923964F8}" type="slidenum">
              <a:rPr lang="de-DE"/>
              <a:pPr>
                <a:defRPr/>
              </a:pPr>
              <a:t>‹Nr.›</a:t>
            </a:fld>
            <a:endParaRPr lang="de-DE" dirty="0"/>
          </a:p>
        </p:txBody>
      </p:sp>
    </p:spTree>
    <p:extLst>
      <p:ext uri="{BB962C8B-B14F-4D97-AF65-F5344CB8AC3E}">
        <p14:creationId xmlns:p14="http://schemas.microsoft.com/office/powerpoint/2010/main" val="104077793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91513"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0"/>
            <a:ext cx="82296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p:txBody>
      </p:sp>
      <p:sp>
        <p:nvSpPr>
          <p:cNvPr id="1029" name="Rectangle 5"/>
          <p:cNvSpPr>
            <a:spLocks noGrp="1" noChangeArrowheads="1"/>
          </p:cNvSpPr>
          <p:nvPr>
            <p:ph type="ftr" sz="quarter" idx="3"/>
          </p:nvPr>
        </p:nvSpPr>
        <p:spPr bwMode="auto">
          <a:xfrm>
            <a:off x="5067300" y="6415088"/>
            <a:ext cx="2312988"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200">
                <a:latin typeface="+mn-lt"/>
                <a:ea typeface="+mn-ea"/>
                <a:cs typeface="+mn-cs"/>
              </a:defRPr>
            </a:lvl1pPr>
          </a:lstStyle>
          <a:p>
            <a:pPr>
              <a:defRPr/>
            </a:pPr>
            <a:r>
              <a:rPr lang="de-DE"/>
              <a:t>Seminar Mintage Tankstellen - Neukirchen - Nov. 2018</a:t>
            </a:r>
            <a:endParaRPr lang="de-DE" dirty="0"/>
          </a:p>
        </p:txBody>
      </p:sp>
      <p:sp>
        <p:nvSpPr>
          <p:cNvPr id="1030" name="Rectangle 6"/>
          <p:cNvSpPr>
            <a:spLocks noGrp="1" noChangeArrowheads="1"/>
          </p:cNvSpPr>
          <p:nvPr>
            <p:ph type="sldNum" sz="quarter" idx="4"/>
          </p:nvPr>
        </p:nvSpPr>
        <p:spPr bwMode="auto">
          <a:xfrm>
            <a:off x="7667625" y="6353175"/>
            <a:ext cx="14763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a:latin typeface="+mn-lt"/>
                <a:cs typeface="Arial" charset="0"/>
              </a:defRPr>
            </a:lvl1pPr>
          </a:lstStyle>
          <a:p>
            <a:pPr>
              <a:defRPr/>
            </a:pPr>
            <a:endParaRPr lang="de-DE" dirty="0"/>
          </a:p>
          <a:p>
            <a:pPr>
              <a:defRPr/>
            </a:pPr>
            <a:r>
              <a:rPr lang="de-DE" dirty="0"/>
              <a:t>Seite </a:t>
            </a:r>
            <a:fld id="{AD05D9E3-16E8-4732-9314-7DC31AC6024A}" type="slidenum">
              <a:rPr lang="de-DE"/>
              <a:pPr>
                <a:defRPr/>
              </a:pPr>
              <a:t>‹Nr.›</a:t>
            </a:fld>
            <a:endParaRPr lang="de-DE" dirty="0"/>
          </a:p>
        </p:txBody>
      </p:sp>
      <p:pic>
        <p:nvPicPr>
          <p:cNvPr id="2" name="Bild 2" descr="behaelterschutz-tankschutz.gif"/>
          <p:cNvPicPr>
            <a:picLocks noChangeAspect="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0" y="6161088"/>
            <a:ext cx="4949825"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Lst>
  <p:transition spd="med"/>
  <p:hf hdr="0" dt="0"/>
  <p:txStyles>
    <p:titleStyle>
      <a:lvl1pPr algn="ctr" rtl="0" eaLnBrk="0" fontAlgn="base" hangingPunct="0">
        <a:spcBef>
          <a:spcPct val="0"/>
        </a:spcBef>
        <a:spcAft>
          <a:spcPct val="0"/>
        </a:spcAft>
        <a:defRPr sz="32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32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32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32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etinform.de/GW/Recherche/Bauteile/BauteilListe.aspx?ID=2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1</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7" name="Text Box 3">
            <a:extLst>
              <a:ext uri="{FF2B5EF4-FFF2-40B4-BE49-F238E27FC236}">
                <a16:creationId xmlns:a16="http://schemas.microsoft.com/office/drawing/2014/main" id="{37D9C0A7-7DFF-4088-BE34-719D3F49F7D9}"/>
              </a:ext>
            </a:extLst>
          </p:cNvPr>
          <p:cNvSpPr txBox="1">
            <a:spLocks noChangeArrowheads="1"/>
          </p:cNvSpPr>
          <p:nvPr/>
        </p:nvSpPr>
        <p:spPr bwMode="auto">
          <a:xfrm>
            <a:off x="827088" y="1081490"/>
            <a:ext cx="7204075"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9pPr>
          </a:lstStyle>
          <a:p>
            <a:pPr algn="ctr"/>
            <a:r>
              <a:rPr lang="de-DE" sz="4000" b="1" cap="small" dirty="0"/>
              <a:t>Zertifizierung von Gasrückführungssystemen</a:t>
            </a:r>
          </a:p>
          <a:p>
            <a:endParaRPr lang="de-DE" sz="3600" dirty="0"/>
          </a:p>
          <a:p>
            <a:r>
              <a:rPr lang="de-DE" sz="3600" dirty="0"/>
              <a:t>Rundschreiben Nr. XIV/2018</a:t>
            </a:r>
          </a:p>
          <a:p>
            <a:r>
              <a:rPr lang="de-DE" sz="3600" dirty="0"/>
              <a:t>vom 13.12.2018</a:t>
            </a:r>
          </a:p>
          <a:p>
            <a:r>
              <a:rPr lang="de-DE" sz="3600" dirty="0"/>
              <a:t>Gesetze und Verordnungen </a:t>
            </a:r>
            <a:r>
              <a:rPr lang="de-DE" sz="3600" b="1" dirty="0"/>
              <a:t>             </a:t>
            </a:r>
            <a:endParaRPr lang="de-DE" sz="3600" dirty="0"/>
          </a:p>
          <a:p>
            <a:endParaRPr lang="en-GB" altLang="de-DE" sz="3600" dirty="0">
              <a:solidFill>
                <a:srgbClr val="000000"/>
              </a:solidFill>
            </a:endParaRPr>
          </a:p>
        </p:txBody>
      </p:sp>
    </p:spTree>
    <p:extLst>
      <p:ext uri="{BB962C8B-B14F-4D97-AF65-F5344CB8AC3E}">
        <p14:creationId xmlns:p14="http://schemas.microsoft.com/office/powerpoint/2010/main" val="12671047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100000">
                                          <p:val>
                                            <p:strVal val="0-#ppt_w/2"/>
                                          </p:val>
                                        </p:tav>
                                        <p:tav>
                                          <p:val>
                                            <p:strVal val="#ppt_x"/>
                                          </p:val>
                                        </p:tav>
                                      </p:tavLst>
                                    </p:anim>
                                    <p:anim calcmode="lin" valueType="num">
                                      <p:cBhvr>
                                        <p:cTn id="8" dur="500" fill="hold"/>
                                        <p:tgtEl>
                                          <p:spTgt spid="7"/>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2</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3" name="Textfeld 2">
            <a:extLst>
              <a:ext uri="{FF2B5EF4-FFF2-40B4-BE49-F238E27FC236}">
                <a16:creationId xmlns:a16="http://schemas.microsoft.com/office/drawing/2014/main" id="{3B48409E-F213-4C51-BE1B-D53A944034FF}"/>
              </a:ext>
            </a:extLst>
          </p:cNvPr>
          <p:cNvSpPr txBox="1"/>
          <p:nvPr/>
        </p:nvSpPr>
        <p:spPr>
          <a:xfrm>
            <a:off x="473725" y="440676"/>
            <a:ext cx="8174516" cy="523220"/>
          </a:xfrm>
          <a:prstGeom prst="rect">
            <a:avLst/>
          </a:prstGeom>
          <a:noFill/>
        </p:spPr>
        <p:txBody>
          <a:bodyPr wrap="square" rtlCol="0">
            <a:spAutoFit/>
          </a:bodyPr>
          <a:lstStyle/>
          <a:p>
            <a:pPr algn="ctr"/>
            <a:r>
              <a:rPr lang="de-DE" sz="2800" b="1" cap="small" dirty="0"/>
              <a:t>Zertifizierung von Gasrückführungssystemen</a:t>
            </a:r>
          </a:p>
        </p:txBody>
      </p:sp>
      <p:sp>
        <p:nvSpPr>
          <p:cNvPr id="4" name="Textfeld 3">
            <a:extLst>
              <a:ext uri="{FF2B5EF4-FFF2-40B4-BE49-F238E27FC236}">
                <a16:creationId xmlns:a16="http://schemas.microsoft.com/office/drawing/2014/main" id="{A68635FA-D489-4D34-93CE-18074758EB3F}"/>
              </a:ext>
            </a:extLst>
          </p:cNvPr>
          <p:cNvSpPr txBox="1"/>
          <p:nvPr/>
        </p:nvSpPr>
        <p:spPr>
          <a:xfrm>
            <a:off x="649995" y="1178805"/>
            <a:ext cx="7998246" cy="3647152"/>
          </a:xfrm>
          <a:prstGeom prst="rect">
            <a:avLst/>
          </a:prstGeom>
          <a:noFill/>
        </p:spPr>
        <p:txBody>
          <a:bodyPr wrap="square" rtlCol="0">
            <a:spAutoFit/>
          </a:bodyPr>
          <a:lstStyle/>
          <a:p>
            <a:pPr marL="285750" indent="-285750">
              <a:buFont typeface="Arial" panose="020B0604020202020204" pitchFamily="34" charset="0"/>
              <a:buChar char="•"/>
            </a:pPr>
            <a:r>
              <a:rPr lang="de-DE" dirty="0"/>
              <a:t>Aktualisierung des Sachstandes vom RS X/2018. </a:t>
            </a:r>
          </a:p>
          <a:p>
            <a:pPr marL="285750" indent="-285750">
              <a:buFont typeface="Arial" panose="020B0604020202020204" pitchFamily="34" charset="0"/>
              <a:buChar char="•"/>
            </a:pPr>
            <a:r>
              <a:rPr lang="de-DE" dirty="0"/>
              <a:t>Für alte Gasrückführungszertifikate ist auf Antrag der Hersteller ein neues Zertifikat nach EN 16321-1 durch den TÜV SÜD ausgestellt worden. </a:t>
            </a:r>
          </a:p>
          <a:p>
            <a:pPr marL="285750" indent="-285750">
              <a:buFont typeface="Arial" panose="020B0604020202020204" pitchFamily="34" charset="0"/>
              <a:buChar char="•"/>
            </a:pPr>
            <a:r>
              <a:rPr lang="de-DE" dirty="0"/>
              <a:t>Übersicht auf BBS-Homepage gestellt. </a:t>
            </a:r>
          </a:p>
          <a:p>
            <a:pPr>
              <a:spcBef>
                <a:spcPts val="600"/>
              </a:spcBef>
            </a:pPr>
            <a:r>
              <a:rPr lang="de-DE" dirty="0"/>
              <a:t>Der Stand neu ausgestellter Zertifikate wird fortlaufend auf der Internetseite des TÜV SÜD aktualisiert unter:</a:t>
            </a:r>
          </a:p>
          <a:p>
            <a:r>
              <a:rPr lang="de-DE" dirty="0">
                <a:hlinkClick r:id="rId3"/>
              </a:rPr>
              <a:t>www.netinform.de/GW/Recherche/Bauteile/BauteilListe.aspx?ID=24</a:t>
            </a:r>
            <a:endParaRPr lang="de-DE" dirty="0"/>
          </a:p>
          <a:p>
            <a:pPr marL="285750" indent="-285750">
              <a:spcBef>
                <a:spcPts val="600"/>
              </a:spcBef>
              <a:buFont typeface="Arial" panose="020B0604020202020204" pitchFamily="34" charset="0"/>
              <a:buChar char="•"/>
            </a:pPr>
            <a:r>
              <a:rPr lang="de-DE" dirty="0"/>
              <a:t>Überführung alter Zertifikate gilt auch für die Überwachungssysteme.</a:t>
            </a:r>
          </a:p>
          <a:p>
            <a:pPr marL="285750" indent="-285750">
              <a:spcBef>
                <a:spcPts val="600"/>
              </a:spcBef>
              <a:buFont typeface="Arial" panose="020B0604020202020204" pitchFamily="34" charset="0"/>
              <a:buChar char="•"/>
            </a:pPr>
            <a:r>
              <a:rPr lang="de-DE" dirty="0"/>
              <a:t>Für ÜGR sind nach der EN-Norm keine anderen Anforderungen gegenüber der alten VDI-Richtlinie, so dass es sich bei den neuen Zertifikaten um eine reine 1:1 Überführung handelt.</a:t>
            </a:r>
          </a:p>
          <a:p>
            <a:endParaRPr lang="de-DE" dirty="0"/>
          </a:p>
        </p:txBody>
      </p:sp>
    </p:spTree>
    <p:extLst>
      <p:ext uri="{BB962C8B-B14F-4D97-AF65-F5344CB8AC3E}">
        <p14:creationId xmlns:p14="http://schemas.microsoft.com/office/powerpoint/2010/main" val="31685530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3</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3" name="Textfeld 2">
            <a:extLst>
              <a:ext uri="{FF2B5EF4-FFF2-40B4-BE49-F238E27FC236}">
                <a16:creationId xmlns:a16="http://schemas.microsoft.com/office/drawing/2014/main" id="{3B48409E-F213-4C51-BE1B-D53A944034FF}"/>
              </a:ext>
            </a:extLst>
          </p:cNvPr>
          <p:cNvSpPr txBox="1"/>
          <p:nvPr/>
        </p:nvSpPr>
        <p:spPr>
          <a:xfrm>
            <a:off x="473725" y="440676"/>
            <a:ext cx="8174516" cy="523220"/>
          </a:xfrm>
          <a:prstGeom prst="rect">
            <a:avLst/>
          </a:prstGeom>
          <a:noFill/>
        </p:spPr>
        <p:txBody>
          <a:bodyPr wrap="square" rtlCol="0">
            <a:spAutoFit/>
          </a:bodyPr>
          <a:lstStyle/>
          <a:p>
            <a:pPr algn="ctr"/>
            <a:r>
              <a:rPr lang="de-DE" sz="2800" b="1" cap="small" dirty="0"/>
              <a:t>Zertifizierung von Gasrückführungssystemen</a:t>
            </a:r>
          </a:p>
        </p:txBody>
      </p:sp>
      <p:graphicFrame>
        <p:nvGraphicFramePr>
          <p:cNvPr id="2" name="Tabelle 1">
            <a:extLst>
              <a:ext uri="{FF2B5EF4-FFF2-40B4-BE49-F238E27FC236}">
                <a16:creationId xmlns:a16="http://schemas.microsoft.com/office/drawing/2014/main" id="{483E53FE-7AB8-4AAE-AE6A-9BBDF48B5A67}"/>
              </a:ext>
            </a:extLst>
          </p:cNvPr>
          <p:cNvGraphicFramePr>
            <a:graphicFrameLocks noGrp="1"/>
          </p:cNvGraphicFramePr>
          <p:nvPr>
            <p:extLst>
              <p:ext uri="{D42A27DB-BD31-4B8C-83A1-F6EECF244321}">
                <p14:modId xmlns:p14="http://schemas.microsoft.com/office/powerpoint/2010/main" val="2556335116"/>
              </p:ext>
            </p:extLst>
          </p:nvPr>
        </p:nvGraphicFramePr>
        <p:xfrm>
          <a:off x="0" y="0"/>
          <a:ext cx="9144000" cy="6015210"/>
        </p:xfrm>
        <a:graphic>
          <a:graphicData uri="http://schemas.openxmlformats.org/drawingml/2006/table">
            <a:tbl>
              <a:tblPr>
                <a:tableStyleId>{5C22544A-7EE6-4342-B048-85BDC9FD1C3A}</a:tableStyleId>
              </a:tblPr>
              <a:tblGrid>
                <a:gridCol w="708855">
                  <a:extLst>
                    <a:ext uri="{9D8B030D-6E8A-4147-A177-3AD203B41FA5}">
                      <a16:colId xmlns:a16="http://schemas.microsoft.com/office/drawing/2014/main" val="2688387078"/>
                    </a:ext>
                  </a:extLst>
                </a:gridCol>
                <a:gridCol w="1114898">
                  <a:extLst>
                    <a:ext uri="{9D8B030D-6E8A-4147-A177-3AD203B41FA5}">
                      <a16:colId xmlns:a16="http://schemas.microsoft.com/office/drawing/2014/main" val="2522256024"/>
                    </a:ext>
                  </a:extLst>
                </a:gridCol>
                <a:gridCol w="2484433">
                  <a:extLst>
                    <a:ext uri="{9D8B030D-6E8A-4147-A177-3AD203B41FA5}">
                      <a16:colId xmlns:a16="http://schemas.microsoft.com/office/drawing/2014/main" val="866312563"/>
                    </a:ext>
                  </a:extLst>
                </a:gridCol>
                <a:gridCol w="550567">
                  <a:extLst>
                    <a:ext uri="{9D8B030D-6E8A-4147-A177-3AD203B41FA5}">
                      <a16:colId xmlns:a16="http://schemas.microsoft.com/office/drawing/2014/main" val="4257718395"/>
                    </a:ext>
                  </a:extLst>
                </a:gridCol>
                <a:gridCol w="2908829">
                  <a:extLst>
                    <a:ext uri="{9D8B030D-6E8A-4147-A177-3AD203B41FA5}">
                      <a16:colId xmlns:a16="http://schemas.microsoft.com/office/drawing/2014/main" val="2931648924"/>
                    </a:ext>
                  </a:extLst>
                </a:gridCol>
                <a:gridCol w="835027">
                  <a:extLst>
                    <a:ext uri="{9D8B030D-6E8A-4147-A177-3AD203B41FA5}">
                      <a16:colId xmlns:a16="http://schemas.microsoft.com/office/drawing/2014/main" val="1207571814"/>
                    </a:ext>
                  </a:extLst>
                </a:gridCol>
                <a:gridCol w="541391">
                  <a:extLst>
                    <a:ext uri="{9D8B030D-6E8A-4147-A177-3AD203B41FA5}">
                      <a16:colId xmlns:a16="http://schemas.microsoft.com/office/drawing/2014/main" val="361359779"/>
                    </a:ext>
                  </a:extLst>
                </a:gridCol>
              </a:tblGrid>
              <a:tr h="183988">
                <a:tc gridSpan="3">
                  <a:txBody>
                    <a:bodyPr/>
                    <a:lstStyle/>
                    <a:p>
                      <a:pPr algn="l" fontAlgn="b"/>
                      <a:r>
                        <a:rPr lang="de-DE" sz="900" u="none" strike="noStrike">
                          <a:effectLst/>
                        </a:rPr>
                        <a:t>Übersicht Gasrückführungs Zertifikate</a:t>
                      </a:r>
                      <a:endParaRPr lang="de-DE" sz="900" b="0" i="0" u="none" strike="noStrike">
                        <a:solidFill>
                          <a:srgbClr val="000000"/>
                        </a:solidFill>
                        <a:effectLst/>
                        <a:latin typeface="Calibri" panose="020F0502020204030204" pitchFamily="34" charset="0"/>
                      </a:endParaRPr>
                    </a:p>
                  </a:txBody>
                  <a:tcPr marL="5580" marR="5580" marT="5580" marB="0" anchor="b"/>
                </a:tc>
                <a:tc hMerge="1">
                  <a:txBody>
                    <a:bodyPr/>
                    <a:lstStyle/>
                    <a:p>
                      <a:endParaRPr lang="de-DE"/>
                    </a:p>
                  </a:txBody>
                  <a:tcPr/>
                </a:tc>
                <a:tc hMerge="1">
                  <a:txBody>
                    <a:bodyPr/>
                    <a:lstStyle/>
                    <a:p>
                      <a:endParaRPr lang="de-DE"/>
                    </a:p>
                  </a:txBody>
                  <a:tcPr/>
                </a:tc>
                <a:tc>
                  <a:txBody>
                    <a:bodyPr/>
                    <a:lstStyle/>
                    <a:p>
                      <a:pPr algn="l" fontAlgn="b"/>
                      <a:r>
                        <a:rPr lang="de-DE" sz="900" u="none" strike="noStrike">
                          <a:effectLst/>
                        </a:rPr>
                        <a:t> </a:t>
                      </a:r>
                      <a:endParaRPr lang="de-DE" sz="9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900" u="none" strike="noStrike">
                          <a:effectLst/>
                        </a:rPr>
                        <a:t>Stand:</a:t>
                      </a:r>
                      <a:endParaRPr lang="de-DE" sz="9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900" u="none" strike="noStrike">
                          <a:effectLst/>
                        </a:rPr>
                        <a:t>10.12.2018</a:t>
                      </a:r>
                      <a:endParaRPr lang="de-DE" sz="9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900" u="none" strike="noStrike">
                          <a:effectLst/>
                        </a:rPr>
                        <a:t> </a:t>
                      </a:r>
                      <a:endParaRPr lang="de-DE" sz="9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266789762"/>
                  </a:ext>
                </a:extLst>
              </a:tr>
              <a:tr h="137992">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700" u="none" strike="noStrike">
                          <a:effectLst/>
                        </a:rPr>
                        <a:t> </a:t>
                      </a:r>
                      <a:endParaRPr lang="de-DE" sz="7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676783531"/>
                  </a:ext>
                </a:extLst>
              </a:tr>
              <a:tr h="131420">
                <a:tc>
                  <a:txBody>
                    <a:bodyPr/>
                    <a:lstStyle/>
                    <a:p>
                      <a:pPr algn="ctr" fontAlgn="b"/>
                      <a:r>
                        <a:rPr lang="de-DE" sz="600" u="none" strike="noStrike">
                          <a:effectLst/>
                        </a:rPr>
                        <a:t>Zertifikat Nr. alt</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Hersteller</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Zapfsäule oder Steuerung</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Baujahr</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Massnahme</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Zertifikat Nr. neu</a:t>
                      </a:r>
                      <a:endParaRPr lang="de-DE" sz="600" b="1"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gültig bis</a:t>
                      </a:r>
                      <a:endParaRPr lang="de-DE" sz="600" b="1"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737009838"/>
                  </a:ext>
                </a:extLst>
              </a:tr>
              <a:tr h="131420">
                <a:tc>
                  <a:txBody>
                    <a:bodyPr/>
                    <a:lstStyle/>
                    <a:p>
                      <a:pPr algn="l" fontAlgn="b"/>
                      <a:r>
                        <a:rPr lang="de-DE" sz="600" u="none" strike="noStrike">
                          <a:effectLst/>
                        </a:rPr>
                        <a:t>85-2.120-0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 700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2006</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Upgrade auf 85-2.156 (Gaspumpe Typ 8014, VRC390)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306564882"/>
                  </a:ext>
                </a:extLst>
              </a:tr>
              <a:tr h="131420">
                <a:tc>
                  <a:txBody>
                    <a:bodyPr/>
                    <a:lstStyle/>
                    <a:p>
                      <a:pPr algn="l" fontAlgn="b"/>
                      <a:r>
                        <a:rPr lang="de-DE" sz="600" u="none" strike="noStrike">
                          <a:effectLst/>
                        </a:rPr>
                        <a:t>85-2.156</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SK700-I</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2005-2007</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ggf. anderer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803549627"/>
                  </a:ext>
                </a:extLst>
              </a:tr>
              <a:tr h="221950">
                <a:tc>
                  <a:txBody>
                    <a:bodyPr/>
                    <a:lstStyle/>
                    <a:p>
                      <a:pPr algn="l" fontAlgn="b"/>
                      <a:r>
                        <a:rPr lang="de-DE" sz="600" u="none" strike="noStrike">
                          <a:effectLst/>
                        </a:rPr>
                        <a:t>85-2.160-1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 700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VR2-1504/1-113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13.08.2019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322600960"/>
                  </a:ext>
                </a:extLst>
              </a:tr>
              <a:tr h="221950">
                <a:tc>
                  <a:txBody>
                    <a:bodyPr/>
                    <a:lstStyle/>
                    <a:p>
                      <a:pPr algn="l" fontAlgn="b"/>
                      <a:r>
                        <a:rPr lang="de-DE" sz="600" u="none" strike="noStrike">
                          <a:effectLst/>
                        </a:rPr>
                        <a:t>85-2.57-0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 700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VR2-1504/1-113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13.08.2019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071414238"/>
                  </a:ext>
                </a:extLst>
              </a:tr>
              <a:tr h="131420">
                <a:tc>
                  <a:txBody>
                    <a:bodyPr/>
                    <a:lstStyle/>
                    <a:p>
                      <a:pPr algn="l" fontAlgn="b"/>
                      <a:r>
                        <a:rPr lang="de-DE" sz="600" u="none" strike="noStrike">
                          <a:effectLst/>
                        </a:rPr>
                        <a:t>85-2.161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 700 II</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2015</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Upgrade auf 85-2.128 (Elaflex Schläuche)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024997250"/>
                  </a:ext>
                </a:extLst>
              </a:tr>
              <a:tr h="131420">
                <a:tc>
                  <a:txBody>
                    <a:bodyPr/>
                    <a:lstStyle/>
                    <a:p>
                      <a:pPr algn="l" fontAlgn="b"/>
                      <a:r>
                        <a:rPr lang="de-DE" sz="600" u="none" strike="noStrike">
                          <a:effectLst/>
                        </a:rPr>
                        <a:t>85.2.128</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SK700-I, SK700-II, 397 (G), ARAL-MPD, Frontier EU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2007-2013</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214035107"/>
                  </a:ext>
                </a:extLst>
              </a:tr>
              <a:tr h="221950">
                <a:tc>
                  <a:txBody>
                    <a:bodyPr/>
                    <a:lstStyle/>
                    <a:p>
                      <a:pPr algn="l" fontAlgn="b"/>
                      <a:r>
                        <a:rPr lang="de-DE" sz="600" u="none" strike="noStrike">
                          <a:effectLst/>
                        </a:rPr>
                        <a:t>85-2.174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SK 700 II</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2014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VR2-1504/1-113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13.08.2019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984013642"/>
                  </a:ext>
                </a:extLst>
              </a:tr>
              <a:tr h="131420">
                <a:tc>
                  <a:txBody>
                    <a:bodyPr/>
                    <a:lstStyle/>
                    <a:p>
                      <a:pPr algn="l" fontAlgn="b"/>
                      <a:r>
                        <a:rPr lang="de-DE" sz="600" u="none" strike="noStrike">
                          <a:effectLst/>
                        </a:rPr>
                        <a:t>85-2.21-0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pt-BR" sz="600" u="none" strike="noStrike">
                          <a:effectLst/>
                        </a:rPr>
                        <a:t>SK700-I, ARAL-MPD, EU-EM-MPD, S-MPD, Shell SK98</a:t>
                      </a:r>
                      <a:endParaRPr lang="pt-BR"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1998-2005</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219645403"/>
                  </a:ext>
                </a:extLst>
              </a:tr>
              <a:tr h="131420">
                <a:tc>
                  <a:txBody>
                    <a:bodyPr/>
                    <a:lstStyle/>
                    <a:p>
                      <a:pPr algn="l" fontAlgn="b"/>
                      <a:r>
                        <a:rPr lang="de-DE" sz="600" u="none" strike="noStrike">
                          <a:effectLst/>
                        </a:rPr>
                        <a:t>9/934/92/2.21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S-MPD</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Upgrade auf 85-2.21-0 (VRC700)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139202184"/>
                  </a:ext>
                </a:extLst>
              </a:tr>
              <a:tr h="131420">
                <a:tc>
                  <a:txBody>
                    <a:bodyPr/>
                    <a:lstStyle/>
                    <a:p>
                      <a:pPr algn="l" fontAlgn="b"/>
                      <a:r>
                        <a:rPr lang="de-DE" sz="600" u="none" strike="noStrike">
                          <a:effectLst/>
                        </a:rPr>
                        <a:t>9/934/92/2.36</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Gilbarco</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397</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Upgrade auf 85.2.128 (VRC390)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beantragt</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251798918"/>
                  </a:ext>
                </a:extLst>
              </a:tr>
              <a:tr h="131420">
                <a:tc>
                  <a:txBody>
                    <a:bodyPr/>
                    <a:lstStyle/>
                    <a:p>
                      <a:pPr algn="l" fontAlgn="b"/>
                      <a:r>
                        <a:rPr lang="de-DE" sz="600" u="none" strike="noStrike">
                          <a:effectLst/>
                        </a:rPr>
                        <a:t>85-2.126-0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Tokheim</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Tokheim VFM, ECVR OL, ECVR SCG/SCS</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VR2-TOK-01-A-01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05.07.2013</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088255757"/>
                  </a:ext>
                </a:extLst>
              </a:tr>
              <a:tr h="13142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Tokheim</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Tokheim, VRC OL, VRC SCG/SCS</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VR2-TOK-01-B-01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05.07.2023</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120768176"/>
                  </a:ext>
                </a:extLst>
              </a:tr>
              <a:tr h="22195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Helix</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2014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einmessen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VR2-1508/1-111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10.05.2020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801940209"/>
                  </a:ext>
                </a:extLst>
              </a:tr>
              <a:tr h="22195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Global Star Phase V</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2009-2016</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einmessen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VR2-1508/1-111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10.05.2020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108554495"/>
                  </a:ext>
                </a:extLst>
              </a:tr>
              <a:tr h="13142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Global Star Phase i bis IV</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2003-2009</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einmessen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VR2-1503-146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26.11.2020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470506321"/>
                  </a:ext>
                </a:extLst>
              </a:tr>
              <a:tr h="13142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Global Century</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2003-2015</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einmessen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VR2-1503-146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26.11.2020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436262276"/>
                  </a:ext>
                </a:extLst>
              </a:tr>
              <a:tr h="22195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390 und 395</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mit Dürr GRF-Pumpen (mit ASF-GRF-Pumpe: Zert. VR2-1503-146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VR2-1508/1-111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10.05.2020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742416159"/>
                  </a:ext>
                </a:extLst>
              </a:tr>
              <a:tr h="22195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487 ; 587 und 687</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mit Dürr GRF-Pumpen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VR2-1508/1-111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10.05.2020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756409563"/>
                  </a:ext>
                </a:extLst>
              </a:tr>
              <a:tr h="13142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Wayne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387, 360er und 370er Serie</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kein neues Zertifikat oder Nachrüstsatz verfügbar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nicht vorhanden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49984363"/>
                  </a:ext>
                </a:extLst>
              </a:tr>
              <a:tr h="131420">
                <a:tc>
                  <a:txBody>
                    <a:bodyPr/>
                    <a:lstStyle/>
                    <a:p>
                      <a:pPr algn="l" fontAlgn="b"/>
                      <a:r>
                        <a:rPr lang="de-DE" sz="600" u="none" strike="noStrike">
                          <a:effectLst/>
                        </a:rPr>
                        <a:t>9/934/92/2.43</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GRD 6.1 oder GRD 6.2; GRF-Pumpe: ASF Thomas GR2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469544447"/>
                  </a:ext>
                </a:extLst>
              </a:tr>
              <a:tr h="131420">
                <a:tc>
                  <a:txBody>
                    <a:bodyPr/>
                    <a:lstStyle/>
                    <a:p>
                      <a:pPr algn="l" fontAlgn="b"/>
                      <a:r>
                        <a:rPr lang="de-DE" sz="600" u="none" strike="noStrike">
                          <a:effectLst/>
                        </a:rPr>
                        <a:t>9/934/92/2.44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GRD 6.1 oder GRD 6.2; Dürr MEX Typ 0831-10 oder -11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307024804"/>
                  </a:ext>
                </a:extLst>
              </a:tr>
              <a:tr h="131420">
                <a:tc>
                  <a:txBody>
                    <a:bodyPr/>
                    <a:lstStyle/>
                    <a:p>
                      <a:pPr algn="l" fontAlgn="b"/>
                      <a:r>
                        <a:rPr lang="de-DE" sz="600" u="none" strike="noStrike">
                          <a:effectLst/>
                        </a:rPr>
                        <a:t>85-2.44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GRD 6.2/1; Dürr MEX Typ 0831-10 oder -11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449398050"/>
                  </a:ext>
                </a:extLst>
              </a:tr>
              <a:tr h="221950">
                <a:tc>
                  <a:txBody>
                    <a:bodyPr/>
                    <a:lstStyle/>
                    <a:p>
                      <a:pPr algn="l" fontAlgn="b"/>
                      <a:r>
                        <a:rPr lang="de-DE" sz="600" u="none" strike="noStrike">
                          <a:effectLst/>
                        </a:rPr>
                        <a:t>85-2.44-2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GRD 6.2/1; Dürr MEX Typ 0831-10, -11 oder Mex Typ 0544</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688832994"/>
                  </a:ext>
                </a:extLst>
              </a:tr>
              <a:tr h="131420">
                <a:tc>
                  <a:txBody>
                    <a:bodyPr/>
                    <a:lstStyle/>
                    <a:p>
                      <a:pPr algn="l" fontAlgn="b"/>
                      <a:r>
                        <a:rPr lang="de-DE" sz="600" u="none" strike="noStrike">
                          <a:effectLst/>
                        </a:rPr>
                        <a:t>85-2.78-0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en-US" sz="600" u="none" strike="noStrike">
                          <a:effectLst/>
                        </a:rPr>
                        <a:t>GRD 6.2; ASF Thomas 8014-1</a:t>
                      </a:r>
                      <a:endParaRPr lang="en-US"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198406107"/>
                  </a:ext>
                </a:extLst>
              </a:tr>
              <a:tr h="131420">
                <a:tc>
                  <a:txBody>
                    <a:bodyPr/>
                    <a:lstStyle/>
                    <a:p>
                      <a:pPr algn="l" fontAlgn="b"/>
                      <a:r>
                        <a:rPr lang="de-DE" sz="600" u="none" strike="noStrike">
                          <a:effectLst/>
                        </a:rPr>
                        <a:t>85-2.78-0/1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en-US" sz="600" u="none" strike="noStrike">
                          <a:effectLst/>
                        </a:rPr>
                        <a:t>GRD 6.2; ASF Thomas 8014-1 oder -5.0</a:t>
                      </a:r>
                      <a:endParaRPr lang="en-US"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Pumpe (nur 8014-1)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191729291"/>
                  </a:ext>
                </a:extLst>
              </a:tr>
              <a:tr h="131420">
                <a:tc>
                  <a:txBody>
                    <a:bodyPr/>
                    <a:lstStyle/>
                    <a:p>
                      <a:pPr algn="l" fontAlgn="b"/>
                      <a:r>
                        <a:rPr lang="de-DE" sz="600" u="none" strike="noStrike">
                          <a:effectLst/>
                        </a:rPr>
                        <a:t>85-2.78-2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GRD 6.2; ASF 8014-5 oder -6</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GRF-Steuerung und K-Faktor ändern</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VR2-1603-136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08.11.2020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694609922"/>
                  </a:ext>
                </a:extLst>
              </a:tr>
              <a:tr h="131420">
                <a:tc>
                  <a:txBody>
                    <a:bodyPr/>
                    <a:lstStyle/>
                    <a:p>
                      <a:pPr algn="l" fontAlgn="b"/>
                      <a:r>
                        <a:rPr lang="de-DE" sz="600" u="none" strike="noStrike">
                          <a:effectLst/>
                        </a:rPr>
                        <a:t>9/934/92/2.38</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ASF Thomas Typ 8012 GR2</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Pumpe ändern: ASF Typ 8014-6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824700367"/>
                  </a:ext>
                </a:extLst>
              </a:tr>
              <a:tr h="131420">
                <a:tc>
                  <a:txBody>
                    <a:bodyPr/>
                    <a:lstStyle/>
                    <a:p>
                      <a:pPr algn="l" fontAlgn="b"/>
                      <a:r>
                        <a:rPr lang="de-DE" sz="600" u="none" strike="noStrike">
                          <a:effectLst/>
                        </a:rPr>
                        <a:t>9/934/92/2.57</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Dürr MEX Typ 0831-10 oder -11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Pumpe ändern: ASF Typ 8014-6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001362106"/>
                  </a:ext>
                </a:extLst>
              </a:tr>
              <a:tr h="131420">
                <a:tc>
                  <a:txBody>
                    <a:bodyPr/>
                    <a:lstStyle/>
                    <a:p>
                      <a:pPr algn="l" fontAlgn="b"/>
                      <a:r>
                        <a:rPr lang="de-DE" sz="600" u="none" strike="noStrike">
                          <a:effectLst/>
                        </a:rPr>
                        <a:t>9/934/92/2.77</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en-US" sz="600" u="none" strike="noStrike">
                          <a:effectLst/>
                        </a:rPr>
                        <a:t>GRVP; ASF Thomas Typ 8014-1</a:t>
                      </a:r>
                      <a:endParaRPr lang="en-US"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Pumpe ändern: ASF Typ 8014-6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789356693"/>
                  </a:ext>
                </a:extLst>
              </a:tr>
              <a:tr h="131420">
                <a:tc>
                  <a:txBody>
                    <a:bodyPr/>
                    <a:lstStyle/>
                    <a:p>
                      <a:pPr algn="l" fontAlgn="b"/>
                      <a:r>
                        <a:rPr lang="de-DE" sz="600" u="none" strike="noStrike">
                          <a:effectLst/>
                        </a:rPr>
                        <a:t>9/934/92/2.119</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en-US" sz="600" u="none" strike="noStrike">
                          <a:effectLst/>
                        </a:rPr>
                        <a:t>GRVP; ASF Thomas Typ 8014-5</a:t>
                      </a:r>
                      <a:endParaRPr lang="en-US"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Pumpe ändern: ASF Typ 8014-6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220408438"/>
                  </a:ext>
                </a:extLst>
              </a:tr>
              <a:tr h="131420">
                <a:tc>
                  <a:txBody>
                    <a:bodyPr/>
                    <a:lstStyle/>
                    <a:p>
                      <a:pPr algn="l" fontAlgn="b"/>
                      <a:r>
                        <a:rPr lang="de-DE" sz="600" u="none" strike="noStrike">
                          <a:effectLst/>
                        </a:rPr>
                        <a:t>85-2.57-0/1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Dürr MEX Typ 0831-10 oder -11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Pumpe ändern: ASF Typ 8014-6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779225118"/>
                  </a:ext>
                </a:extLst>
              </a:tr>
              <a:tr h="131420">
                <a:tc>
                  <a:txBody>
                    <a:bodyPr/>
                    <a:lstStyle/>
                    <a:p>
                      <a:pPr algn="l" fontAlgn="b"/>
                      <a:r>
                        <a:rPr lang="de-DE" sz="600" u="none" strike="noStrike">
                          <a:effectLst/>
                        </a:rPr>
                        <a:t>85-2.119-0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ASF Typ 8014-5.0 oder -6.0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 Pumpe evtl. wenn Typ 8014-5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779542347"/>
                  </a:ext>
                </a:extLst>
              </a:tr>
              <a:tr h="131420">
                <a:tc>
                  <a:txBody>
                    <a:bodyPr/>
                    <a:lstStyle/>
                    <a:p>
                      <a:pPr algn="l" fontAlgn="b"/>
                      <a:r>
                        <a:rPr lang="de-DE" sz="600" u="none" strike="noStrike">
                          <a:effectLst/>
                        </a:rPr>
                        <a:t>85-2.119-1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Gardner Denver Thomas 8014-5.0 oder -6.0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 Pumpe evtl. wenn Typ 8014-5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4067841243"/>
                  </a:ext>
                </a:extLst>
              </a:tr>
              <a:tr h="131420">
                <a:tc>
                  <a:txBody>
                    <a:bodyPr/>
                    <a:lstStyle/>
                    <a:p>
                      <a:pPr algn="l" fontAlgn="b"/>
                      <a:r>
                        <a:rPr lang="de-DE" sz="600" u="none" strike="noStrike">
                          <a:effectLst/>
                        </a:rPr>
                        <a:t>85-2.159</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S&amp;B</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GRVP; Gardner Denver Thomas 8014-5.0 oder -6.0</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GRF Pumpe evtl. wenn Typ 8014-5 und K-Faktor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16.07.2019</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3419349989"/>
                  </a:ext>
                </a:extLst>
              </a:tr>
              <a:tr h="237870">
                <a:tc>
                  <a:txBody>
                    <a:bodyPr/>
                    <a:lstStyle/>
                    <a:p>
                      <a:pPr algn="l" fontAlgn="b"/>
                      <a:r>
                        <a:rPr lang="de-DE" sz="600" u="none" strike="noStrike">
                          <a:effectLst/>
                        </a:rPr>
                        <a:t>Ü12.1</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Fafnir</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Vaporix Control</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AM VR2-1507-120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a:effectLst/>
                        </a:rPr>
                        <a:t>16.08.2020</a:t>
                      </a:r>
                      <a:endParaRPr lang="de-DE" sz="600" b="0" i="0" u="none" strike="noStrike">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1270460610"/>
                  </a:ext>
                </a:extLst>
              </a:tr>
              <a:tr h="131420">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Elaflex</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Elaflex GRVP</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ctr"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 </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l" fontAlgn="b"/>
                      <a:r>
                        <a:rPr lang="de-DE" sz="600" u="none" strike="noStrike">
                          <a:effectLst/>
                        </a:rPr>
                        <a:t>VR2-1401-141 EU</a:t>
                      </a:r>
                      <a:endParaRPr lang="de-DE" sz="600" b="0" i="0" u="none" strike="noStrike">
                        <a:solidFill>
                          <a:srgbClr val="000000"/>
                        </a:solidFill>
                        <a:effectLst/>
                        <a:latin typeface="Calibri" panose="020F0502020204030204" pitchFamily="34" charset="0"/>
                      </a:endParaRPr>
                    </a:p>
                  </a:txBody>
                  <a:tcPr marL="5580" marR="5580" marT="5580" marB="0" anchor="b"/>
                </a:tc>
                <a:tc>
                  <a:txBody>
                    <a:bodyPr/>
                    <a:lstStyle/>
                    <a:p>
                      <a:pPr algn="r" fontAlgn="b"/>
                      <a:r>
                        <a:rPr lang="de-DE" sz="600" u="none" strike="noStrike" dirty="0">
                          <a:effectLst/>
                        </a:rPr>
                        <a:t>16.07.2019</a:t>
                      </a:r>
                      <a:endParaRPr lang="de-DE" sz="600" b="0" i="0" u="none" strike="noStrike" dirty="0">
                        <a:solidFill>
                          <a:srgbClr val="000000"/>
                        </a:solidFill>
                        <a:effectLst/>
                        <a:latin typeface="Calibri" panose="020F0502020204030204" pitchFamily="34" charset="0"/>
                      </a:endParaRPr>
                    </a:p>
                  </a:txBody>
                  <a:tcPr marL="5580" marR="5580" marT="5580" marB="0" anchor="b"/>
                </a:tc>
                <a:extLst>
                  <a:ext uri="{0D108BD9-81ED-4DB2-BD59-A6C34878D82A}">
                    <a16:rowId xmlns:a16="http://schemas.microsoft.com/office/drawing/2014/main" val="2316155023"/>
                  </a:ext>
                </a:extLst>
              </a:tr>
            </a:tbl>
          </a:graphicData>
        </a:graphic>
      </p:graphicFrame>
    </p:spTree>
    <p:extLst>
      <p:ext uri="{BB962C8B-B14F-4D97-AF65-F5344CB8AC3E}">
        <p14:creationId xmlns:p14="http://schemas.microsoft.com/office/powerpoint/2010/main" val="49071488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4</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3" name="Textfeld 2">
            <a:extLst>
              <a:ext uri="{FF2B5EF4-FFF2-40B4-BE49-F238E27FC236}">
                <a16:creationId xmlns:a16="http://schemas.microsoft.com/office/drawing/2014/main" id="{3B48409E-F213-4C51-BE1B-D53A944034FF}"/>
              </a:ext>
            </a:extLst>
          </p:cNvPr>
          <p:cNvSpPr txBox="1"/>
          <p:nvPr/>
        </p:nvSpPr>
        <p:spPr>
          <a:xfrm>
            <a:off x="473725" y="440676"/>
            <a:ext cx="8174516" cy="523220"/>
          </a:xfrm>
          <a:prstGeom prst="rect">
            <a:avLst/>
          </a:prstGeom>
          <a:noFill/>
        </p:spPr>
        <p:txBody>
          <a:bodyPr wrap="square" rtlCol="0">
            <a:spAutoFit/>
          </a:bodyPr>
          <a:lstStyle/>
          <a:p>
            <a:pPr algn="ctr"/>
            <a:r>
              <a:rPr lang="de-DE" sz="2800" b="1" cap="small" dirty="0"/>
              <a:t>Zertifizierung von Gasrückführungssystemen</a:t>
            </a:r>
          </a:p>
        </p:txBody>
      </p:sp>
      <p:sp>
        <p:nvSpPr>
          <p:cNvPr id="4" name="Textfeld 3">
            <a:extLst>
              <a:ext uri="{FF2B5EF4-FFF2-40B4-BE49-F238E27FC236}">
                <a16:creationId xmlns:a16="http://schemas.microsoft.com/office/drawing/2014/main" id="{A68635FA-D489-4D34-93CE-18074758EB3F}"/>
              </a:ext>
            </a:extLst>
          </p:cNvPr>
          <p:cNvSpPr txBox="1"/>
          <p:nvPr/>
        </p:nvSpPr>
        <p:spPr>
          <a:xfrm>
            <a:off x="649995" y="1068635"/>
            <a:ext cx="7998246" cy="4801314"/>
          </a:xfrm>
          <a:prstGeom prst="rect">
            <a:avLst/>
          </a:prstGeom>
          <a:noFill/>
        </p:spPr>
        <p:txBody>
          <a:bodyPr wrap="square" rtlCol="0">
            <a:spAutoFit/>
          </a:bodyPr>
          <a:lstStyle/>
          <a:p>
            <a:pPr marL="285750" indent="-285750">
              <a:buFont typeface="Arial" panose="020B0604020202020204" pitchFamily="34" charset="0"/>
              <a:buChar char="•"/>
            </a:pPr>
            <a:r>
              <a:rPr lang="de-DE" dirty="0"/>
              <a:t>Bei Gasrückführungssystemen kann sich im Rahmen der Neuzertifizierung der Korrekturfaktor ändern, was bei der nächsten Prüfung oder Justierung zu berücksichtigen ist. Anmerkung: Solange beim automatisch überwachten Gasrückführungssystem keine Fehlermeldung auftritt, ist allein aufgrund der formalen Änderung der Zertifizierung keine zusätzliche Prüfung gemäß 21. BImSchV vorgeschrieben.</a:t>
            </a:r>
          </a:p>
          <a:p>
            <a:pPr marL="285750" indent="-285750">
              <a:buFont typeface="Arial" panose="020B0604020202020204" pitchFamily="34" charset="0"/>
              <a:buChar char="•"/>
            </a:pPr>
            <a:r>
              <a:rPr lang="de-DE" dirty="0"/>
              <a:t>Bei einigen Varianten werden im Rahmen der Neuzertifizierung vom Hersteller gegenüber dem alten Zertifikat neue Software oder Bauteile (z.B. Steuerungen) eingesetzt. Diese müssen an der Zapfsäule entsprechend nachgerüstet werden, damit die Angaben im Zertifikat mit der Kennzeichnung und der zugehörigen Konfiguration der Zapfsäule übereinstimmen.</a:t>
            </a:r>
          </a:p>
          <a:p>
            <a:pPr marL="285750" indent="-285750">
              <a:buFont typeface="Arial" panose="020B0604020202020204" pitchFamily="34" charset="0"/>
              <a:buChar char="•"/>
            </a:pPr>
            <a:r>
              <a:rPr lang="de-DE" dirty="0"/>
              <a:t>Für die Gasrückführungssysteme, für die bisher noch keine Neuzertifizierung vorliegt, kann eine Ausnahme gemäß §7 der 21. BImSchV vom Betreiber, bzw. mit Unterstützung durch den Fachbetrieb, von der Frist zur Übergangsregelung nach §10 Absatz (3) bis zum 31.12.2018 bei der zuständigen Behörde gestellt werden. </a:t>
            </a:r>
          </a:p>
        </p:txBody>
      </p:sp>
    </p:spTree>
    <p:extLst>
      <p:ext uri="{BB962C8B-B14F-4D97-AF65-F5344CB8AC3E}">
        <p14:creationId xmlns:p14="http://schemas.microsoft.com/office/powerpoint/2010/main" val="81452594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5</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3" name="Textfeld 2">
            <a:extLst>
              <a:ext uri="{FF2B5EF4-FFF2-40B4-BE49-F238E27FC236}">
                <a16:creationId xmlns:a16="http://schemas.microsoft.com/office/drawing/2014/main" id="{3B48409E-F213-4C51-BE1B-D53A944034FF}"/>
              </a:ext>
            </a:extLst>
          </p:cNvPr>
          <p:cNvSpPr txBox="1"/>
          <p:nvPr/>
        </p:nvSpPr>
        <p:spPr>
          <a:xfrm>
            <a:off x="473725" y="440676"/>
            <a:ext cx="8174516" cy="523220"/>
          </a:xfrm>
          <a:prstGeom prst="rect">
            <a:avLst/>
          </a:prstGeom>
          <a:noFill/>
        </p:spPr>
        <p:txBody>
          <a:bodyPr wrap="square" rtlCol="0">
            <a:spAutoFit/>
          </a:bodyPr>
          <a:lstStyle/>
          <a:p>
            <a:pPr algn="ctr"/>
            <a:r>
              <a:rPr lang="de-DE" sz="2800" b="1" cap="small" dirty="0"/>
              <a:t>Zertifizierung von Gasrückführungssystemen</a:t>
            </a:r>
          </a:p>
        </p:txBody>
      </p:sp>
      <p:sp>
        <p:nvSpPr>
          <p:cNvPr id="4" name="Textfeld 3">
            <a:extLst>
              <a:ext uri="{FF2B5EF4-FFF2-40B4-BE49-F238E27FC236}">
                <a16:creationId xmlns:a16="http://schemas.microsoft.com/office/drawing/2014/main" id="{A68635FA-D489-4D34-93CE-18074758EB3F}"/>
              </a:ext>
            </a:extLst>
          </p:cNvPr>
          <p:cNvSpPr txBox="1"/>
          <p:nvPr/>
        </p:nvSpPr>
        <p:spPr>
          <a:xfrm>
            <a:off x="649995" y="1068635"/>
            <a:ext cx="7998246" cy="3770263"/>
          </a:xfrm>
          <a:prstGeom prst="rect">
            <a:avLst/>
          </a:prstGeom>
          <a:noFill/>
        </p:spPr>
        <p:txBody>
          <a:bodyPr wrap="square" rtlCol="0">
            <a:spAutoFit/>
          </a:bodyPr>
          <a:lstStyle/>
          <a:p>
            <a:pPr>
              <a:spcAft>
                <a:spcPts val="600"/>
              </a:spcAft>
            </a:pPr>
            <a:r>
              <a:rPr lang="de-DE" b="1" dirty="0"/>
              <a:t>Dabei sind der Grund und der Zeitraum anzugeben: </a:t>
            </a:r>
          </a:p>
          <a:p>
            <a:pPr marL="285750" indent="-285750">
              <a:buFont typeface="Arial" panose="020B0604020202020204" pitchFamily="34" charset="0"/>
              <a:buChar char="•"/>
            </a:pPr>
            <a:r>
              <a:rPr lang="de-DE" dirty="0"/>
              <a:t>das Zertifikat gemäß §3 Absatz (2) nach DIN EN 16321-1 ist beantragt, aber von dem TÜV SÜD als einzige Zertifizierungsstelle in Deutschland noch nicht erteilt wurde. Hierbei sind die spezifischen Angaben zum GRF-System und das voraussichtliche Datum, bis wann mit der Erteilung des neuen Zertifikats zu rechnen ist, anzugeben.</a:t>
            </a:r>
          </a:p>
          <a:p>
            <a:pPr marL="285750" indent="-285750">
              <a:buFont typeface="Arial" panose="020B0604020202020204" pitchFamily="34" charset="0"/>
              <a:buChar char="•"/>
            </a:pPr>
            <a:r>
              <a:rPr lang="de-DE" dirty="0"/>
              <a:t>Zum anderen kann die Beschaffung eines neuen Zertifikats gemäß §3 Absatz (2) nach DIN EN 16321-1 nicht möglich oder wirtschaftlich nicht zumutbar sein, weil der Zertifikatinhaber (Hersteller oder Importeur) nicht mehr auf dem deutschen Markt aktiv ist bzw. nicht mehr als rechtsfähige Person besteht.</a:t>
            </a:r>
          </a:p>
          <a:p>
            <a:r>
              <a:rPr lang="de-DE" b="1" dirty="0"/>
              <a:t>Es liegen bisher aber keine Erfahrungen über die Beurteilung solcher Ausnahmeanträge durch Behörden vor. </a:t>
            </a:r>
          </a:p>
        </p:txBody>
      </p:sp>
    </p:spTree>
    <p:extLst>
      <p:ext uri="{BB962C8B-B14F-4D97-AF65-F5344CB8AC3E}">
        <p14:creationId xmlns:p14="http://schemas.microsoft.com/office/powerpoint/2010/main" val="32117397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6</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3" name="Textfeld 2">
            <a:extLst>
              <a:ext uri="{FF2B5EF4-FFF2-40B4-BE49-F238E27FC236}">
                <a16:creationId xmlns:a16="http://schemas.microsoft.com/office/drawing/2014/main" id="{3B48409E-F213-4C51-BE1B-D53A944034FF}"/>
              </a:ext>
            </a:extLst>
          </p:cNvPr>
          <p:cNvSpPr txBox="1"/>
          <p:nvPr/>
        </p:nvSpPr>
        <p:spPr>
          <a:xfrm>
            <a:off x="473725" y="440676"/>
            <a:ext cx="8174516" cy="523220"/>
          </a:xfrm>
          <a:prstGeom prst="rect">
            <a:avLst/>
          </a:prstGeom>
          <a:noFill/>
        </p:spPr>
        <p:txBody>
          <a:bodyPr wrap="square" rtlCol="0">
            <a:spAutoFit/>
          </a:bodyPr>
          <a:lstStyle/>
          <a:p>
            <a:pPr algn="ctr"/>
            <a:r>
              <a:rPr lang="de-DE" sz="2800" b="1" cap="small" dirty="0"/>
              <a:t>Zertifizierung von Gasrückführungssystemen</a:t>
            </a:r>
          </a:p>
        </p:txBody>
      </p:sp>
      <p:sp>
        <p:nvSpPr>
          <p:cNvPr id="4" name="Textfeld 3">
            <a:extLst>
              <a:ext uri="{FF2B5EF4-FFF2-40B4-BE49-F238E27FC236}">
                <a16:creationId xmlns:a16="http://schemas.microsoft.com/office/drawing/2014/main" id="{A68635FA-D489-4D34-93CE-18074758EB3F}"/>
              </a:ext>
            </a:extLst>
          </p:cNvPr>
          <p:cNvSpPr txBox="1"/>
          <p:nvPr/>
        </p:nvSpPr>
        <p:spPr>
          <a:xfrm>
            <a:off x="649994" y="1068635"/>
            <a:ext cx="8174515" cy="5355312"/>
          </a:xfrm>
          <a:prstGeom prst="rect">
            <a:avLst/>
          </a:prstGeom>
          <a:noFill/>
        </p:spPr>
        <p:txBody>
          <a:bodyPr wrap="square" rtlCol="0">
            <a:spAutoFit/>
          </a:bodyPr>
          <a:lstStyle/>
          <a:p>
            <a:pPr marL="285750" indent="-285750">
              <a:buFont typeface="Arial" panose="020B0604020202020204" pitchFamily="34" charset="0"/>
              <a:buChar char="•"/>
            </a:pPr>
            <a:r>
              <a:rPr lang="de-DE" dirty="0"/>
              <a:t>UNITI als Bundesverband mittelständischer Mineralölunternehmen hat eine Initiative unter Ihren Mitgliedern mit dem Ziel gestartet hat, dass sich mehrere Betreiber zusammenschließen, um eine Neuzertifizierung der Gasrückführungssysteme zu beantragen, für die es keinen Herstellerantrag gibt. Eine solche Vorgehensweise mehrerer Betreiber oder Fachbetriebe wäre auch außerhalb der UNITI denkbar, da die Gasrückführungszertifikate für eine Konfiguration grundsätzlich gelten und nicht an einen bestimmten Inhaber gebunden sind. </a:t>
            </a:r>
          </a:p>
          <a:p>
            <a:pPr marL="285750" indent="-285750">
              <a:buFont typeface="Arial" panose="020B0604020202020204" pitchFamily="34" charset="0"/>
              <a:buChar char="•"/>
            </a:pPr>
            <a:r>
              <a:rPr lang="de-DE" dirty="0"/>
              <a:t>Sofern keine Ausnahme erteilt und kein Zertifikat nach EN 16321-1 ausgestellt wird, bleibt nur der Austausch des kompletten Gasrückführungssystems gegen ein entsprechend zertifiziertes System, soweit dies technisch möglich ist, oder der Austausch der gesamten Zapfsäule, um die Anforderungen der 21. BImSchV ab dem 1.1.2019 zu erfüllen.</a:t>
            </a:r>
          </a:p>
          <a:p>
            <a:pPr marL="285750" indent="-285750">
              <a:buFont typeface="Arial" panose="020B0604020202020204" pitchFamily="34" charset="0"/>
              <a:buChar char="•"/>
            </a:pPr>
            <a:r>
              <a:rPr lang="de-DE" b="1" dirty="0"/>
              <a:t>Nach 21. BImSchV </a:t>
            </a:r>
            <a:r>
              <a:rPr lang="de-DE" dirty="0"/>
              <a:t>wird nur die Übereinstimmung der GRF-System und nicht der automatischen ÜGR mit der DIN EN 16321-1 gefordert und somit ist eine </a:t>
            </a:r>
            <a:r>
              <a:rPr lang="de-DE" b="1" dirty="0"/>
              <a:t>erneute Zertifizierung von ÜGR nicht erforderlich!</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203897177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8224203" y="6265039"/>
            <a:ext cx="691443" cy="504825"/>
          </a:xfrm>
        </p:spPr>
        <p:txBody>
          <a:bodyPr/>
          <a:lstStyle/>
          <a:p>
            <a:pPr>
              <a:defRPr/>
            </a:pPr>
            <a:endParaRPr lang="de-DE" dirty="0"/>
          </a:p>
          <a:p>
            <a:pPr>
              <a:defRPr/>
            </a:pPr>
            <a:r>
              <a:rPr lang="de-DE" dirty="0"/>
              <a:t>Seite </a:t>
            </a:r>
            <a:fld id="{2806A1E1-2945-435C-AF60-8BFE5C7573FD}" type="slidenum">
              <a:rPr lang="de-DE" smtClean="0"/>
              <a:pPr>
                <a:defRPr/>
              </a:pPr>
              <a:t>7</a:t>
            </a:fld>
            <a:endParaRPr lang="de-DE" dirty="0"/>
          </a:p>
        </p:txBody>
      </p:sp>
      <p:sp>
        <p:nvSpPr>
          <p:cNvPr id="6" name="Fußzeilenplatzhalter 3"/>
          <p:cNvSpPr>
            <a:spLocks noGrp="1"/>
          </p:cNvSpPr>
          <p:nvPr>
            <p:ph type="ftr" sz="quarter" idx="10"/>
          </p:nvPr>
        </p:nvSpPr>
        <p:spPr>
          <a:xfrm>
            <a:off x="5019041" y="6162714"/>
            <a:ext cx="3012122" cy="504825"/>
          </a:xfrm>
        </p:spPr>
        <p:txBody>
          <a:bodyPr/>
          <a:lstStyle/>
          <a:p>
            <a:pPr algn="ctr"/>
            <a:r>
              <a:rPr lang="de-DE" b="1" dirty="0"/>
              <a:t>Erfahrungsaustausch </a:t>
            </a:r>
          </a:p>
          <a:p>
            <a:pPr algn="ctr"/>
            <a:r>
              <a:rPr lang="de-DE" b="1" dirty="0"/>
              <a:t>Gruppe B "Tanktechnik"</a:t>
            </a:r>
          </a:p>
          <a:p>
            <a:pPr algn="ctr"/>
            <a:r>
              <a:rPr lang="de-DE" b="1" dirty="0"/>
              <a:t>am 21. Februar 2019, Kassel</a:t>
            </a:r>
            <a:endParaRPr lang="de-DE" dirty="0"/>
          </a:p>
        </p:txBody>
      </p:sp>
      <p:sp>
        <p:nvSpPr>
          <p:cNvPr id="7" name="Text Box 3">
            <a:extLst>
              <a:ext uri="{FF2B5EF4-FFF2-40B4-BE49-F238E27FC236}">
                <a16:creationId xmlns:a16="http://schemas.microsoft.com/office/drawing/2014/main" id="{25D019C1-E0BE-4381-8F1D-5788FB5CF139}"/>
              </a:ext>
            </a:extLst>
          </p:cNvPr>
          <p:cNvSpPr txBox="1">
            <a:spLocks noChangeArrowheads="1"/>
          </p:cNvSpPr>
          <p:nvPr/>
        </p:nvSpPr>
        <p:spPr bwMode="auto">
          <a:xfrm>
            <a:off x="827088" y="1081490"/>
            <a:ext cx="7204075" cy="2556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5pPr>
            <a:lvl6pPr marL="25146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6pPr>
            <a:lvl7pPr marL="29718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7pPr>
            <a:lvl8pPr marL="34290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8pPr>
            <a:lvl9pPr marL="3886200" indent="-228600" defTabSz="449263" eaLnBrk="0" fontAlgn="base" hangingPunct="0">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9pPr>
          </a:lstStyle>
          <a:p>
            <a:pPr algn="ctr"/>
            <a:r>
              <a:rPr lang="de-DE" sz="3600" b="1" cap="small" dirty="0"/>
              <a:t>Zertifizierung von Gasrückführungssystemen</a:t>
            </a:r>
          </a:p>
          <a:p>
            <a:pPr algn="ctr">
              <a:lnSpc>
                <a:spcPct val="100000"/>
              </a:lnSpc>
            </a:pPr>
            <a:endParaRPr lang="en-GB" altLang="de-DE" sz="4400" b="1" dirty="0">
              <a:solidFill>
                <a:srgbClr val="000000"/>
              </a:solidFill>
            </a:endParaRPr>
          </a:p>
          <a:p>
            <a:pPr algn="ctr">
              <a:lnSpc>
                <a:spcPct val="100000"/>
              </a:lnSpc>
            </a:pPr>
            <a:r>
              <a:rPr lang="en-GB" altLang="de-DE" sz="4400" b="1" dirty="0" err="1">
                <a:solidFill>
                  <a:srgbClr val="000000"/>
                </a:solidFill>
              </a:rPr>
              <a:t>Fragen</a:t>
            </a:r>
            <a:r>
              <a:rPr lang="en-GB" altLang="de-DE" sz="4400" b="1" dirty="0">
                <a:solidFill>
                  <a:srgbClr val="000000"/>
                </a:solidFill>
              </a:rPr>
              <a:t>?!</a:t>
            </a:r>
          </a:p>
        </p:txBody>
      </p:sp>
    </p:spTree>
    <p:extLst>
      <p:ext uri="{BB962C8B-B14F-4D97-AF65-F5344CB8AC3E}">
        <p14:creationId xmlns:p14="http://schemas.microsoft.com/office/powerpoint/2010/main" val="22716580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100000">
                                          <p:val>
                                            <p:strVal val="0-#ppt_w/2"/>
                                          </p:val>
                                        </p:tav>
                                        <p:tav>
                                          <p:val>
                                            <p:strVal val="#ppt_x"/>
                                          </p:val>
                                        </p:tav>
                                      </p:tavLst>
                                    </p:anim>
                                    <p:anim calcmode="lin" valueType="num">
                                      <p:cBhvr>
                                        <p:cTn id="8" dur="500" fill="hold"/>
                                        <p:tgtEl>
                                          <p:spTgt spid="7"/>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rgbClr val="FF0000"/>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1309</Words>
  <Application>Microsoft Office PowerPoint</Application>
  <PresentationFormat>Bildschirmpräsentation (4:3)</PresentationFormat>
  <Paragraphs>343</Paragraphs>
  <Slides>7</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Burkhard Soth</dc:creator>
  <cp:lastModifiedBy>Wilhelm Beckermann</cp:lastModifiedBy>
  <cp:revision>692</cp:revision>
  <dcterms:created xsi:type="dcterms:W3CDTF">2012-12-10T13:50:12Z</dcterms:created>
  <dcterms:modified xsi:type="dcterms:W3CDTF">2019-02-19T20:10:52Z</dcterms:modified>
</cp:coreProperties>
</file>