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96" r:id="rId2"/>
    <p:sldId id="297" r:id="rId3"/>
    <p:sldId id="298" r:id="rId4"/>
    <p:sldId id="288" r:id="rId5"/>
    <p:sldId id="299" r:id="rId6"/>
    <p:sldId id="302" r:id="rId7"/>
    <p:sldId id="300" r:id="rId8"/>
    <p:sldId id="303" r:id="rId9"/>
    <p:sldId id="301" r:id="rId10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1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2597E1-36C7-904A-9D56-7E736AC6097F}" type="datetimeFigureOut">
              <a:rPr lang="de-DE"/>
              <a:pPr>
                <a:defRPr/>
              </a:pPr>
              <a:t>22.02.2017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AC59FB8-702E-3146-AE9B-8383D4A2CB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914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54879AD8-993D-B440-BCB8-93D16C876DE7}" type="datetimeFigureOut">
              <a:rPr lang="de-DE"/>
              <a:pPr>
                <a:defRPr/>
              </a:pPr>
              <a:t>22.02.2017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D49A2830-3084-DD48-B046-044BD53986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4991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BBS-Sicherheitsschulung </a:t>
            </a:r>
            <a:r>
              <a:rPr lang="de-DE" dirty="0" smtClean="0"/>
              <a:t>2015</a:t>
            </a:r>
          </a:p>
          <a:p>
            <a:pPr>
              <a:defRPr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  <a:p>
            <a:pPr>
              <a:defRPr/>
            </a:pPr>
            <a:r>
              <a:rPr lang="de-DE"/>
              <a:t>Seite </a:t>
            </a:r>
            <a:fld id="{5ADCE674-BC5E-B047-96AF-DB8E4E63A32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31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67300" y="6434138"/>
            <a:ext cx="2312988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BBS-Sicherheitsschulung </a:t>
            </a:r>
            <a:r>
              <a:rPr lang="de-DE" dirty="0" smtClean="0"/>
              <a:t>2015 </a:t>
            </a: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  <a:p>
            <a:pPr>
              <a:defRPr/>
            </a:pPr>
            <a:r>
              <a:rPr lang="de-DE"/>
              <a:t>Seite </a:t>
            </a:r>
            <a:fld id="{D860CE44-ADC4-3E40-89DD-04F82177DD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365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67300" y="6446838"/>
            <a:ext cx="2312988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BBS-Sicherheitsschulung 2014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  <a:p>
            <a:pPr>
              <a:defRPr/>
            </a:pPr>
            <a:r>
              <a:rPr lang="de-DE"/>
              <a:t>Seite </a:t>
            </a:r>
            <a:fld id="{5B6954A9-210F-BA4C-A2DE-9FEDCC617BC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803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2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67300" y="6434138"/>
            <a:ext cx="2312988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BBS-Sicherheitsschulung 2014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  <a:p>
            <a:pPr>
              <a:defRPr/>
            </a:pPr>
            <a:r>
              <a:rPr lang="de-DE"/>
              <a:t>Seite </a:t>
            </a:r>
            <a:fld id="{354454B0-728E-DC49-91B8-45A7CF9F051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176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67300" y="6491288"/>
            <a:ext cx="2312988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BBS-Sicherheitsschulung 2014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  <a:p>
            <a:pPr>
              <a:defRPr/>
            </a:pPr>
            <a:r>
              <a:rPr lang="de-DE"/>
              <a:t>Seite </a:t>
            </a:r>
            <a:fld id="{AB30DFDB-58CB-8849-B583-5598D70EA95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67300" y="6499225"/>
            <a:ext cx="2312988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BBS-Sicherheitsschulung 2014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  <a:p>
            <a:pPr>
              <a:defRPr/>
            </a:pPr>
            <a:r>
              <a:rPr lang="de-DE"/>
              <a:t>Seite </a:t>
            </a:r>
            <a:fld id="{8118D1B9-733F-C847-9D18-A0565A8DBB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26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67300" y="6499225"/>
            <a:ext cx="2312988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BBS-Sicherheitsschulung 2014 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  <a:p>
            <a:pPr>
              <a:defRPr/>
            </a:pPr>
            <a:r>
              <a:rPr lang="de-DE"/>
              <a:t>Seite </a:t>
            </a:r>
            <a:fld id="{4E2783CB-353C-1649-8A03-61C436E672F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6277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67300" y="6499225"/>
            <a:ext cx="2312988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BBS-Sicherheitsschulung 2014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  <a:p>
            <a:pPr>
              <a:defRPr/>
            </a:pPr>
            <a:r>
              <a:rPr lang="de-DE"/>
              <a:t>Seite </a:t>
            </a:r>
            <a:fld id="{4BE06D0B-8CFC-F741-BE2A-963979A0592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90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067300" y="6499225"/>
            <a:ext cx="2312988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BBS-Sicherheitsschulung 2014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  <a:p>
            <a:pPr>
              <a:defRPr/>
            </a:pPr>
            <a:r>
              <a:rPr lang="de-DE"/>
              <a:t>Seite </a:t>
            </a:r>
            <a:fld id="{C537FFBD-29C6-4341-A0E2-96B6EE4832E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5799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91513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067300" y="6415088"/>
            <a:ext cx="23129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 dirty="0"/>
              <a:t>BBS-Sicherheitsschulung </a:t>
            </a:r>
            <a:r>
              <a:rPr lang="de-DE" dirty="0" smtClean="0"/>
              <a:t>2015 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7625" y="6353175"/>
            <a:ext cx="1476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  <a:p>
            <a:pPr>
              <a:defRPr/>
            </a:pPr>
            <a:r>
              <a:rPr lang="de-DE"/>
              <a:t>Seite </a:t>
            </a:r>
            <a:fld id="{425384AE-694D-344F-BAC3-D59B20B9B5D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2" name="Bild 2" descr="behaelterschutz-tankschutz.gif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1088"/>
            <a:ext cx="4949825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594938"/>
          </a:xfrm>
        </p:spPr>
        <p:txBody>
          <a:bodyPr/>
          <a:lstStyle/>
          <a:p>
            <a:r>
              <a:rPr lang="de-DE" b="1" u="sng" dirty="0" smtClean="0">
                <a:solidFill>
                  <a:schemeClr val="accent6"/>
                </a:solidFill>
                <a:latin typeface="Arial" charset="0"/>
              </a:rPr>
              <a:t>Information betriebliche Ersthelfer</a:t>
            </a:r>
            <a:endParaRPr lang="de-DE" b="1" u="sng" dirty="0">
              <a:solidFill>
                <a:schemeClr val="accent6"/>
              </a:solidFill>
              <a:latin typeface="Arial" charset="0"/>
            </a:endParaRPr>
          </a:p>
        </p:txBody>
      </p:sp>
      <p:sp>
        <p:nvSpPr>
          <p:cNvPr id="13314" name="Inhaltsplatzhalter 2"/>
          <p:cNvSpPr>
            <a:spLocks noGrp="1"/>
          </p:cNvSpPr>
          <p:nvPr>
            <p:ph idx="1"/>
          </p:nvPr>
        </p:nvSpPr>
        <p:spPr>
          <a:xfrm>
            <a:off x="251011" y="1250576"/>
            <a:ext cx="8624047" cy="4492625"/>
          </a:xfrm>
        </p:spPr>
        <p:txBody>
          <a:bodyPr/>
          <a:lstStyle/>
          <a:p>
            <a:pPr marL="457200" lvl="1" indent="0"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Laut DGUV Vorschrift 1 „Grundsätze der Prävention“ §§24 </a:t>
            </a:r>
            <a:r>
              <a:rPr lang="de-DE" sz="1800" dirty="0" smtClean="0">
                <a:solidFill>
                  <a:schemeClr val="accent6"/>
                </a:solidFill>
              </a:rPr>
              <a:t>ff</a:t>
            </a:r>
          </a:p>
          <a:p>
            <a:pPr marL="457200" lvl="1" indent="0"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sind Unternehmer für die Organisation der 1.Hilfe zuständig.</a:t>
            </a:r>
          </a:p>
          <a:p>
            <a:pPr marL="457200" lvl="1" indent="0"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Dazu gehört u.a. auch die Benennung einer ausreichenden Anzahl betrieblicher Ersthelferinnen und Ersthelfer</a:t>
            </a:r>
            <a:r>
              <a:rPr lang="de-DE" sz="1800" dirty="0" smtClean="0">
                <a:solidFill>
                  <a:schemeClr val="accent6"/>
                </a:solidFill>
              </a:rPr>
              <a:t>.</a:t>
            </a:r>
          </a:p>
          <a:p>
            <a:pPr marL="457200" lvl="1" indent="0"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Mindestanzahl : bei 2 bis 20 anwesenden Beschäftigten </a:t>
            </a:r>
            <a:r>
              <a:rPr lang="de-DE" sz="1800" b="1" dirty="0" smtClean="0">
                <a:solidFill>
                  <a:schemeClr val="accent6"/>
                </a:solidFill>
              </a:rPr>
              <a:t>ein Ersthelfer </a:t>
            </a:r>
            <a:endParaRPr lang="de-DE" sz="1800" b="1" dirty="0" smtClean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(</a:t>
            </a:r>
            <a:r>
              <a:rPr lang="de-DE" sz="1800" dirty="0" smtClean="0">
                <a:solidFill>
                  <a:schemeClr val="accent6"/>
                </a:solidFill>
              </a:rPr>
              <a:t>in </a:t>
            </a:r>
            <a:r>
              <a:rPr lang="de-DE" sz="1800" dirty="0" err="1" smtClean="0">
                <a:solidFill>
                  <a:schemeClr val="accent6"/>
                </a:solidFill>
              </a:rPr>
              <a:t>Verwaltungs</a:t>
            </a:r>
            <a:r>
              <a:rPr lang="de-DE" sz="1800" dirty="0" smtClean="0">
                <a:solidFill>
                  <a:schemeClr val="accent6"/>
                </a:solidFill>
              </a:rPr>
              <a:t> – und Handelsbetrieben)</a:t>
            </a:r>
          </a:p>
          <a:p>
            <a:pPr marL="457200" lvl="1" indent="0"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In anderen Betrieben 10 % der anwesenden Beschäftigten</a:t>
            </a:r>
          </a:p>
          <a:p>
            <a:pPr marL="457200" lvl="1" indent="0"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Ersthelfer kann nur sein, wer in Erster Hilfe ausgebildet </a:t>
            </a:r>
            <a:r>
              <a:rPr lang="de-DE" sz="1800" dirty="0" smtClean="0">
                <a:solidFill>
                  <a:schemeClr val="accent6"/>
                </a:solidFill>
              </a:rPr>
              <a:t>ist</a:t>
            </a:r>
            <a:endParaRPr lang="de-DE" sz="1800" dirty="0" smtClean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Die Ausbildung zum Ersthelfer besteht aus dem Erste –Hilfe-Lehrgang </a:t>
            </a:r>
            <a:endParaRPr lang="de-DE" sz="1800" dirty="0" smtClean="0">
              <a:solidFill>
                <a:schemeClr val="accent6"/>
              </a:solidFill>
            </a:endParaRPr>
          </a:p>
          <a:p>
            <a:pPr marL="457200" lvl="1" indent="0"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(</a:t>
            </a:r>
            <a:r>
              <a:rPr lang="de-DE" sz="1800" dirty="0" smtClean="0">
                <a:solidFill>
                  <a:schemeClr val="accent6"/>
                </a:solidFill>
              </a:rPr>
              <a:t>9 Unterrichtseinheiten)</a:t>
            </a:r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pPr algn="ctr"/>
            <a:endParaRPr lang="de-DE" sz="1200" dirty="0">
              <a:latin typeface="Arial" charset="0"/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068078" y="6415686"/>
            <a:ext cx="3977310" cy="359347"/>
          </a:xfrm>
        </p:spPr>
        <p:txBody>
          <a:bodyPr/>
          <a:lstStyle/>
          <a:p>
            <a:pPr algn="ctr">
              <a:defRPr/>
            </a:pPr>
            <a:r>
              <a:rPr lang="de-DE" b="1" dirty="0">
                <a:solidFill>
                  <a:schemeClr val="accent6"/>
                </a:solidFill>
              </a:rPr>
              <a:t>BBS-Sicherheitsschulung 2017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64" y="243130"/>
            <a:ext cx="1015253" cy="76144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853" y="296919"/>
            <a:ext cx="943535" cy="70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167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Um Ersthelfer zu bleiben, ist eine Fortbildung spätestens </a:t>
            </a:r>
            <a:r>
              <a:rPr lang="de-DE" sz="1800" dirty="0" smtClean="0">
                <a:solidFill>
                  <a:schemeClr val="accent6"/>
                </a:solidFill>
              </a:rPr>
              <a:t>alle </a:t>
            </a:r>
            <a:r>
              <a:rPr lang="de-DE" sz="1800" dirty="0" smtClean="0">
                <a:solidFill>
                  <a:schemeClr val="accent6"/>
                </a:solidFill>
              </a:rPr>
              <a:t>zwei Jahre </a:t>
            </a:r>
            <a:r>
              <a:rPr lang="de-DE" sz="1800" dirty="0" smtClean="0">
                <a:solidFill>
                  <a:schemeClr val="accent6"/>
                </a:solidFill>
              </a:rPr>
              <a:t>durch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das </a:t>
            </a:r>
            <a:r>
              <a:rPr lang="de-DE" sz="1800" dirty="0" smtClean="0">
                <a:solidFill>
                  <a:schemeClr val="accent6"/>
                </a:solidFill>
              </a:rPr>
              <a:t>sogenannte </a:t>
            </a:r>
            <a:r>
              <a:rPr lang="de-DE" sz="1800" dirty="0" smtClean="0">
                <a:solidFill>
                  <a:schemeClr val="accent6"/>
                </a:solidFill>
              </a:rPr>
              <a:t>Erste-Hilfe-Training (9 </a:t>
            </a:r>
            <a:r>
              <a:rPr lang="de-DE" sz="1800" dirty="0" smtClean="0">
                <a:solidFill>
                  <a:schemeClr val="accent6"/>
                </a:solidFill>
              </a:rPr>
              <a:t>Unterrichtseinheiten) notwendig.</a:t>
            </a:r>
          </a:p>
          <a:p>
            <a:pPr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u="sng" dirty="0" smtClean="0">
                <a:solidFill>
                  <a:schemeClr val="accent6"/>
                </a:solidFill>
              </a:rPr>
              <a:t>Wer bildet aus ? Wer bietet Fortbildungen an </a:t>
            </a:r>
            <a:r>
              <a:rPr lang="de-DE" sz="1800" u="sng" dirty="0" smtClean="0">
                <a:solidFill>
                  <a:schemeClr val="accent6"/>
                </a:solidFill>
              </a:rPr>
              <a:t>?</a:t>
            </a:r>
            <a:endParaRPr lang="de-DE" sz="1800" u="sng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Die Aus- und Fortbildung erfolgt durch von den Berufsgenossenschaft. 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ermächtigte Stellen wie z.B. Arbeiter SamariterBund, Deutsches Rotes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Kreuz, Deutsche Lebens-Rettungsgesellschaft, Johanniter Unfallhilfe, 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Malteser Hilfsdienst . Weitere sind unter </a:t>
            </a:r>
            <a:r>
              <a:rPr lang="de-DE" sz="1800" dirty="0" err="1" smtClean="0">
                <a:solidFill>
                  <a:schemeClr val="accent6"/>
                </a:solidFill>
              </a:rPr>
              <a:t>www</a:t>
            </a:r>
            <a:r>
              <a:rPr lang="de-DE" sz="1800" dirty="0" smtClean="0">
                <a:solidFill>
                  <a:schemeClr val="accent6"/>
                </a:solidFill>
              </a:rPr>
              <a:t>. dguv.de zu finden.</a:t>
            </a:r>
          </a:p>
          <a:p>
            <a:pPr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Ermächtigte Stellen dürfen deutschlandweit </a:t>
            </a:r>
            <a:r>
              <a:rPr lang="de-DE" sz="1800" dirty="0" smtClean="0">
                <a:solidFill>
                  <a:schemeClr val="accent6"/>
                </a:solidFill>
              </a:rPr>
              <a:t>ausbilden!</a:t>
            </a:r>
          </a:p>
          <a:p>
            <a:pPr>
              <a:buNone/>
            </a:pPr>
            <a:endParaRPr lang="de-DE" sz="10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000" dirty="0" smtClean="0">
                <a:solidFill>
                  <a:schemeClr val="accent6"/>
                </a:solidFill>
              </a:rPr>
              <a:t>Quelle: BG ETEM</a:t>
            </a:r>
            <a:endParaRPr lang="de-DE" sz="2000" dirty="0">
              <a:solidFill>
                <a:schemeClr val="accent6"/>
              </a:solidFill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068078" y="6415686"/>
            <a:ext cx="3977310" cy="359347"/>
          </a:xfrm>
        </p:spPr>
        <p:txBody>
          <a:bodyPr/>
          <a:lstStyle/>
          <a:p>
            <a:pPr algn="ctr">
              <a:defRPr/>
            </a:pPr>
            <a:r>
              <a:rPr lang="de-DE" b="1" dirty="0">
                <a:solidFill>
                  <a:schemeClr val="accent6"/>
                </a:solidFill>
              </a:rPr>
              <a:t>BBS-Sicherheitsschulung 2017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594938"/>
          </a:xfrm>
        </p:spPr>
        <p:txBody>
          <a:bodyPr/>
          <a:lstStyle/>
          <a:p>
            <a:r>
              <a:rPr lang="de-DE" b="1" u="sng" dirty="0" smtClean="0">
                <a:solidFill>
                  <a:schemeClr val="accent6"/>
                </a:solidFill>
                <a:latin typeface="Arial" charset="0"/>
              </a:rPr>
              <a:t>Information betriebliche Ersthelfer</a:t>
            </a:r>
            <a:endParaRPr lang="de-DE" b="1" u="sng" dirty="0">
              <a:solidFill>
                <a:schemeClr val="accent6"/>
              </a:solidFill>
              <a:latin typeface="Arial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64" y="243130"/>
            <a:ext cx="1015253" cy="76144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853" y="296919"/>
            <a:ext cx="943535" cy="707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08719"/>
            <a:ext cx="8229600" cy="4661590"/>
          </a:xfrm>
        </p:spPr>
        <p:txBody>
          <a:bodyPr/>
          <a:lstStyle/>
          <a:p>
            <a:pPr>
              <a:buNone/>
            </a:pPr>
            <a:r>
              <a:rPr lang="de-DE" sz="1800" u="sng" dirty="0" smtClean="0">
                <a:solidFill>
                  <a:schemeClr val="accent6"/>
                </a:solidFill>
              </a:rPr>
              <a:t>Was </a:t>
            </a:r>
            <a:r>
              <a:rPr lang="de-DE" sz="1800" u="sng" dirty="0" smtClean="0">
                <a:solidFill>
                  <a:schemeClr val="accent6"/>
                </a:solidFill>
              </a:rPr>
              <a:t>kostet das ? Wer trägt die Kosten ?</a:t>
            </a:r>
          </a:p>
          <a:p>
            <a:pPr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Die </a:t>
            </a:r>
            <a:r>
              <a:rPr lang="de-DE" sz="1800" dirty="0" smtClean="0">
                <a:solidFill>
                  <a:schemeClr val="accent6"/>
                </a:solidFill>
              </a:rPr>
              <a:t>Berufsgenossenschaften haben mit den ermächtigten 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Stellen eine verbindliche Vereinbarung über die Ausbildungskosten 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getroffen</a:t>
            </a:r>
            <a:r>
              <a:rPr lang="de-DE" sz="1800" dirty="0" smtClean="0">
                <a:solidFill>
                  <a:schemeClr val="accent6"/>
                </a:solidFill>
              </a:rPr>
              <a:t>.</a:t>
            </a:r>
          </a:p>
          <a:p>
            <a:pPr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Die Lehrgangsgebühren rechnet die ermächtigte Stelle im Anschluss </a:t>
            </a:r>
            <a:r>
              <a:rPr lang="de-DE" sz="1800" dirty="0" smtClean="0">
                <a:solidFill>
                  <a:schemeClr val="accent6"/>
                </a:solidFill>
              </a:rPr>
              <a:t>an </a:t>
            </a:r>
            <a:r>
              <a:rPr lang="de-DE" sz="1800" dirty="0" smtClean="0">
                <a:solidFill>
                  <a:schemeClr val="accent6"/>
                </a:solidFill>
              </a:rPr>
              <a:t>den </a:t>
            </a: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Lehrgang </a:t>
            </a:r>
            <a:r>
              <a:rPr lang="de-DE" sz="1800" b="1" dirty="0" smtClean="0">
                <a:solidFill>
                  <a:schemeClr val="accent6"/>
                </a:solidFill>
              </a:rPr>
              <a:t>direkt</a:t>
            </a:r>
            <a:r>
              <a:rPr lang="de-DE" sz="1800" dirty="0" smtClean="0">
                <a:solidFill>
                  <a:schemeClr val="accent6"/>
                </a:solidFill>
              </a:rPr>
              <a:t> mit den zuständigen Berufsgenossenschaften </a:t>
            </a:r>
            <a:r>
              <a:rPr lang="de-DE" sz="1800" dirty="0" smtClean="0">
                <a:solidFill>
                  <a:schemeClr val="accent6"/>
                </a:solidFill>
              </a:rPr>
              <a:t>ab</a:t>
            </a:r>
            <a:r>
              <a:rPr lang="de-DE" sz="1800" dirty="0" smtClean="0">
                <a:solidFill>
                  <a:schemeClr val="accent6"/>
                </a:solidFill>
              </a:rPr>
              <a:t>, so dass </a:t>
            </a:r>
            <a:r>
              <a:rPr lang="de-DE" sz="1800" dirty="0" smtClean="0">
                <a:solidFill>
                  <a:schemeClr val="accent6"/>
                </a:solidFill>
              </a:rPr>
              <a:t>für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die </a:t>
            </a:r>
            <a:r>
              <a:rPr lang="de-DE" sz="1800" dirty="0" smtClean="0">
                <a:solidFill>
                  <a:schemeClr val="accent6"/>
                </a:solidFill>
              </a:rPr>
              <a:t>Lehrgangsteilnehmer selber keine darüber hinaus </a:t>
            </a:r>
            <a:r>
              <a:rPr lang="de-DE" sz="1800" dirty="0" smtClean="0">
                <a:solidFill>
                  <a:schemeClr val="accent6"/>
                </a:solidFill>
              </a:rPr>
              <a:t>gehenden </a:t>
            </a:r>
            <a:r>
              <a:rPr lang="de-DE" sz="1800" dirty="0" smtClean="0">
                <a:solidFill>
                  <a:schemeClr val="accent6"/>
                </a:solidFill>
              </a:rPr>
              <a:t>Gebühren </a:t>
            </a: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entstehen können.</a:t>
            </a: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Nach erfolgreicher Teilnahme am Ersthelferlehrgang muss der </a:t>
            </a:r>
            <a:r>
              <a:rPr lang="de-DE" sz="1800" dirty="0" smtClean="0">
                <a:solidFill>
                  <a:schemeClr val="accent6"/>
                </a:solidFill>
              </a:rPr>
              <a:t>Unternehmer 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den </a:t>
            </a:r>
            <a:r>
              <a:rPr lang="de-DE" sz="1800" dirty="0" smtClean="0">
                <a:solidFill>
                  <a:schemeClr val="accent6"/>
                </a:solidFill>
              </a:rPr>
              <a:t>Beschäftigten als Ersthelfer im Betrieb benennen.</a:t>
            </a:r>
          </a:p>
          <a:p>
            <a:pPr>
              <a:buNone/>
            </a:pPr>
            <a:r>
              <a:rPr lang="de-DE" sz="1050" dirty="0" smtClean="0">
                <a:solidFill>
                  <a:schemeClr val="accent6"/>
                </a:solidFill>
              </a:rPr>
              <a:t>							</a:t>
            </a:r>
            <a:r>
              <a:rPr lang="de-DE" sz="1050" dirty="0">
                <a:solidFill>
                  <a:schemeClr val="accent6"/>
                </a:solidFill>
              </a:rPr>
              <a:t> </a:t>
            </a:r>
            <a:r>
              <a:rPr lang="de-DE" sz="1050" dirty="0" smtClean="0">
                <a:solidFill>
                  <a:schemeClr val="accent6"/>
                </a:solidFill>
              </a:rPr>
              <a:t>	</a:t>
            </a:r>
          </a:p>
          <a:p>
            <a:pPr>
              <a:buNone/>
            </a:pPr>
            <a:r>
              <a:rPr lang="de-DE" sz="1050" dirty="0" smtClean="0">
                <a:solidFill>
                  <a:schemeClr val="accent6"/>
                </a:solidFill>
              </a:rPr>
              <a:t>Quelle</a:t>
            </a:r>
            <a:r>
              <a:rPr lang="de-DE" sz="1050" dirty="0">
                <a:solidFill>
                  <a:schemeClr val="accent6"/>
                </a:solidFill>
              </a:rPr>
              <a:t>: BG ETEM</a:t>
            </a:r>
            <a:endParaRPr lang="de-DE" sz="1050" dirty="0">
              <a:solidFill>
                <a:schemeClr val="accent6"/>
              </a:solidFill>
            </a:endParaRP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068078" y="6415686"/>
            <a:ext cx="3977310" cy="359347"/>
          </a:xfrm>
        </p:spPr>
        <p:txBody>
          <a:bodyPr/>
          <a:lstStyle/>
          <a:p>
            <a:pPr algn="ctr">
              <a:defRPr/>
            </a:pPr>
            <a:r>
              <a:rPr lang="de-DE" b="1" dirty="0">
                <a:solidFill>
                  <a:schemeClr val="accent6"/>
                </a:solidFill>
              </a:rPr>
              <a:t>BBS-Sicherheitsschulung 2017</a:t>
            </a: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594938"/>
          </a:xfrm>
        </p:spPr>
        <p:txBody>
          <a:bodyPr/>
          <a:lstStyle/>
          <a:p>
            <a:r>
              <a:rPr lang="de-DE" b="1" u="sng" dirty="0" smtClean="0">
                <a:solidFill>
                  <a:schemeClr val="accent6"/>
                </a:solidFill>
                <a:latin typeface="Arial" charset="0"/>
              </a:rPr>
              <a:t>Information betriebliche Ersthelfer</a:t>
            </a:r>
            <a:endParaRPr lang="de-DE" b="1" u="sng" dirty="0">
              <a:solidFill>
                <a:schemeClr val="accent6"/>
              </a:solidFill>
              <a:latin typeface="Arial" charset="0"/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64" y="243130"/>
            <a:ext cx="1015253" cy="76144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853" y="296919"/>
            <a:ext cx="943535" cy="707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336" y="272633"/>
            <a:ext cx="8884030" cy="633412"/>
          </a:xfrm>
        </p:spPr>
        <p:txBody>
          <a:bodyPr/>
          <a:lstStyle/>
          <a:p>
            <a:r>
              <a:rPr lang="de-DE" b="1" u="sng" dirty="0" smtClean="0">
                <a:solidFill>
                  <a:schemeClr val="accent6"/>
                </a:solidFill>
              </a:rPr>
              <a:t>Information Brandschutzschutzhelfer</a:t>
            </a:r>
            <a:endParaRPr lang="de-DE" b="1" u="sng" dirty="0">
              <a:solidFill>
                <a:schemeClr val="accent6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832" y="1809117"/>
            <a:ext cx="8229600" cy="2836800"/>
          </a:xfrm>
        </p:spPr>
        <p:txBody>
          <a:bodyPr/>
          <a:lstStyle/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Ein Brand im Betrieb oder am Arbeitsplatz stellt eine ernsthafte </a:t>
            </a:r>
            <a:r>
              <a:rPr lang="de-DE" sz="1800" dirty="0" smtClean="0">
                <a:solidFill>
                  <a:schemeClr val="accent6"/>
                </a:solidFill>
              </a:rPr>
              <a:t>Gefährdung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von </a:t>
            </a:r>
            <a:r>
              <a:rPr lang="de-DE" sz="1800" dirty="0" smtClean="0">
                <a:solidFill>
                  <a:schemeClr val="accent6"/>
                </a:solidFill>
              </a:rPr>
              <a:t>Leib und Leben der Beschäftigten dar. </a:t>
            </a:r>
          </a:p>
          <a:p>
            <a:pPr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Der Gesetzgeber hat daher den Unternehmer verpflichtet, neben den </a:t>
            </a: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regelmäßigen </a:t>
            </a:r>
            <a:r>
              <a:rPr lang="de-DE" sz="1800" dirty="0" smtClean="0">
                <a:solidFill>
                  <a:schemeClr val="accent6"/>
                </a:solidFill>
              </a:rPr>
              <a:t>Unterweisungen für die Beschäftigten in Sachen </a:t>
            </a:r>
            <a:r>
              <a:rPr lang="de-DE" sz="1800" dirty="0" smtClean="0">
                <a:solidFill>
                  <a:schemeClr val="accent6"/>
                </a:solidFill>
              </a:rPr>
              <a:t>Brandschutz 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die </a:t>
            </a:r>
            <a:r>
              <a:rPr lang="de-DE" sz="1800" dirty="0" smtClean="0">
                <a:solidFill>
                  <a:schemeClr val="accent6"/>
                </a:solidFill>
              </a:rPr>
              <a:t>Ausbildung und Benennung einer ausreichenden </a:t>
            </a:r>
            <a:r>
              <a:rPr lang="de-DE" sz="1800" dirty="0" smtClean="0">
                <a:solidFill>
                  <a:schemeClr val="accent6"/>
                </a:solidFill>
              </a:rPr>
              <a:t>Anzahl </a:t>
            </a:r>
            <a:r>
              <a:rPr lang="de-DE" sz="1800" dirty="0" smtClean="0">
                <a:solidFill>
                  <a:schemeClr val="accent6"/>
                </a:solidFill>
              </a:rPr>
              <a:t>speziell geschulter </a:t>
            </a: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Brandschutzhelfer </a:t>
            </a:r>
            <a:r>
              <a:rPr lang="de-DE" sz="1800" dirty="0" smtClean="0">
                <a:solidFill>
                  <a:schemeClr val="accent6"/>
                </a:solidFill>
              </a:rPr>
              <a:t>sicherzustellen. </a:t>
            </a:r>
          </a:p>
          <a:p>
            <a:pPr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(Arbeitsschutzgesetz </a:t>
            </a:r>
            <a:r>
              <a:rPr lang="de-DE" sz="1800" dirty="0" smtClean="0">
                <a:solidFill>
                  <a:schemeClr val="accent6"/>
                </a:solidFill>
              </a:rPr>
              <a:t>§ 10, ASR A2.2 )</a:t>
            </a:r>
          </a:p>
          <a:p>
            <a:pPr>
              <a:buNone/>
            </a:pPr>
            <a:r>
              <a:rPr lang="de-DE" sz="1600" dirty="0" smtClean="0"/>
              <a:t>	</a:t>
            </a:r>
          </a:p>
          <a:p>
            <a:endParaRPr lang="de-DE" sz="1600" b="1" dirty="0" smtClean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068078" y="6415686"/>
            <a:ext cx="3977310" cy="359347"/>
          </a:xfrm>
        </p:spPr>
        <p:txBody>
          <a:bodyPr/>
          <a:lstStyle/>
          <a:p>
            <a:pPr algn="ctr">
              <a:defRPr/>
            </a:pPr>
            <a:r>
              <a:rPr lang="de-DE" b="1" dirty="0">
                <a:solidFill>
                  <a:schemeClr val="accent6"/>
                </a:solidFill>
              </a:rPr>
              <a:t>BBS-Sicherheitsschulung 2017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36" y="175842"/>
            <a:ext cx="826993" cy="82699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7369" y="175841"/>
            <a:ext cx="826993" cy="82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832" y="1454717"/>
            <a:ext cx="8229600" cy="3679395"/>
          </a:xfrm>
        </p:spPr>
        <p:txBody>
          <a:bodyPr/>
          <a:lstStyle/>
          <a:p>
            <a:pPr>
              <a:buNone/>
            </a:pPr>
            <a:r>
              <a:rPr lang="de-DE" sz="1800" u="sng" dirty="0" smtClean="0">
                <a:solidFill>
                  <a:schemeClr val="accent6"/>
                </a:solidFill>
              </a:rPr>
              <a:t>Was sollen Brandschutzhelfer können ?</a:t>
            </a:r>
          </a:p>
          <a:p>
            <a:pPr>
              <a:buNone/>
            </a:pPr>
            <a:endParaRPr lang="de-DE" sz="13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de-DE" sz="13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Brandschutzhelfer sollen </a:t>
            </a: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r>
              <a:rPr lang="de-DE" sz="1800" dirty="0" smtClean="0">
                <a:solidFill>
                  <a:schemeClr val="accent6"/>
                </a:solidFill>
              </a:rPr>
              <a:t>durch ihre Ausbildung Brände verhüten </a:t>
            </a:r>
            <a:endParaRPr lang="de-DE" sz="1800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     (</a:t>
            </a:r>
            <a:r>
              <a:rPr lang="de-DE" sz="1800" dirty="0" smtClean="0">
                <a:solidFill>
                  <a:schemeClr val="accent6"/>
                </a:solidFill>
              </a:rPr>
              <a:t>Unterweisung  in der betrieblichen Brandschutzorganisation/ Kontrolle</a:t>
            </a:r>
            <a:r>
              <a:rPr lang="de-DE" sz="1800" dirty="0" smtClean="0">
                <a:solidFill>
                  <a:schemeClr val="accent6"/>
                </a:solidFill>
              </a:rPr>
              <a:t>)</a:t>
            </a:r>
          </a:p>
          <a:p>
            <a:pPr marL="0" indent="0">
              <a:buNone/>
            </a:pPr>
            <a:endParaRPr lang="de-DE" sz="1000" dirty="0" smtClean="0">
              <a:solidFill>
                <a:schemeClr val="accent6"/>
              </a:solidFill>
            </a:endParaRPr>
          </a:p>
          <a:p>
            <a:r>
              <a:rPr lang="de-DE" sz="1800" dirty="0" smtClean="0">
                <a:solidFill>
                  <a:schemeClr val="accent6"/>
                </a:solidFill>
              </a:rPr>
              <a:t>zu einem sicheren Umgang mit Feuerlöscheinrichtungen zur Bekämpfung von Entstehungsbränden ohne Eigengefährdung </a:t>
            </a:r>
            <a:endParaRPr lang="de-DE" sz="1800" dirty="0" smtClean="0">
              <a:solidFill>
                <a:schemeClr val="accent6"/>
              </a:solidFill>
            </a:endParaRPr>
          </a:p>
          <a:p>
            <a:endParaRPr lang="de-DE" sz="1000" dirty="0" smtClean="0">
              <a:solidFill>
                <a:schemeClr val="accent6"/>
              </a:solidFill>
            </a:endParaRPr>
          </a:p>
          <a:p>
            <a:r>
              <a:rPr lang="de-DE" sz="1800" dirty="0" smtClean="0">
                <a:solidFill>
                  <a:schemeClr val="accent6"/>
                </a:solidFill>
              </a:rPr>
              <a:t>zur Sicherstellung des selbständigen Verlassens (Flucht) der Beschäftigen  in der Lage sein</a:t>
            </a:r>
          </a:p>
          <a:p>
            <a:endParaRPr lang="de-DE" sz="1600" b="1" dirty="0" smtClean="0">
              <a:solidFill>
                <a:schemeClr val="accent6"/>
              </a:solidFill>
            </a:endParaRPr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068078" y="6415686"/>
            <a:ext cx="3977310" cy="359347"/>
          </a:xfrm>
        </p:spPr>
        <p:txBody>
          <a:bodyPr/>
          <a:lstStyle/>
          <a:p>
            <a:pPr algn="ctr">
              <a:defRPr/>
            </a:pPr>
            <a:r>
              <a:rPr lang="de-DE" b="1" dirty="0">
                <a:solidFill>
                  <a:schemeClr val="accent6"/>
                </a:solidFill>
              </a:rPr>
              <a:t>BBS-Sicherheitsschulung 2017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05336" y="272633"/>
            <a:ext cx="8884030" cy="633412"/>
          </a:xfrm>
        </p:spPr>
        <p:txBody>
          <a:bodyPr/>
          <a:lstStyle/>
          <a:p>
            <a:r>
              <a:rPr lang="de-DE" b="1" u="sng" dirty="0" smtClean="0">
                <a:solidFill>
                  <a:schemeClr val="accent6"/>
                </a:solidFill>
              </a:rPr>
              <a:t>Information Brandschutzschutzhelfer</a:t>
            </a:r>
            <a:endParaRPr lang="de-DE" b="1" u="sng" dirty="0">
              <a:solidFill>
                <a:schemeClr val="accent6"/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36" y="175842"/>
            <a:ext cx="826993" cy="826993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7369" y="175841"/>
            <a:ext cx="826993" cy="82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7224" y="1333315"/>
            <a:ext cx="8713693" cy="3679395"/>
          </a:xfrm>
        </p:spPr>
        <p:txBody>
          <a:bodyPr/>
          <a:lstStyle/>
          <a:p>
            <a:pPr>
              <a:buNone/>
            </a:pPr>
            <a:r>
              <a:rPr lang="de-DE" sz="1800" u="sng" dirty="0" smtClean="0">
                <a:solidFill>
                  <a:schemeClr val="accent6"/>
                </a:solidFill>
              </a:rPr>
              <a:t>Wesentliche Bestandteile der  Ausbildung</a:t>
            </a:r>
            <a:r>
              <a:rPr lang="de-DE" sz="1800" u="sng" dirty="0" smtClean="0">
                <a:solidFill>
                  <a:schemeClr val="accent6"/>
                </a:solidFill>
              </a:rPr>
              <a:t>:</a:t>
            </a:r>
          </a:p>
          <a:p>
            <a:pPr>
              <a:buNone/>
            </a:pPr>
            <a:endParaRPr lang="de-DE" sz="1800" u="sng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Fachkundige Unterweisung zu dem Sachgebiet Brandschutz (mindesten </a:t>
            </a:r>
            <a:r>
              <a:rPr lang="de-DE" sz="1800" dirty="0" smtClean="0">
                <a:solidFill>
                  <a:schemeClr val="accent6"/>
                </a:solidFill>
              </a:rPr>
              <a:t>zwei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Unterrichtseinheiten </a:t>
            </a:r>
            <a:r>
              <a:rPr lang="de-DE" sz="1800" dirty="0" smtClean="0">
                <a:solidFill>
                  <a:schemeClr val="accent6"/>
                </a:solidFill>
              </a:rPr>
              <a:t>zu je 45 Minuten) einschließlich einer </a:t>
            </a:r>
            <a:r>
              <a:rPr lang="de-DE" sz="1800" dirty="0" smtClean="0">
                <a:solidFill>
                  <a:schemeClr val="accent6"/>
                </a:solidFill>
              </a:rPr>
              <a:t>praktischen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Löschübung</a:t>
            </a:r>
          </a:p>
          <a:p>
            <a:pPr>
              <a:buNone/>
            </a:pPr>
            <a:endParaRPr lang="de-DE" sz="1000" dirty="0" smtClean="0">
              <a:solidFill>
                <a:schemeClr val="accent6"/>
              </a:solidFill>
            </a:endParaRPr>
          </a:p>
          <a:p>
            <a:r>
              <a:rPr lang="de-DE" sz="1800" b="1" dirty="0" smtClean="0">
                <a:solidFill>
                  <a:schemeClr val="accent6"/>
                </a:solidFill>
              </a:rPr>
              <a:t>Grundzüge des vorbeugenden </a:t>
            </a:r>
            <a:r>
              <a:rPr lang="de-DE" sz="1800" b="1" dirty="0" smtClean="0">
                <a:solidFill>
                  <a:schemeClr val="accent6"/>
                </a:solidFill>
              </a:rPr>
              <a:t>Brandschutzes</a:t>
            </a:r>
          </a:p>
          <a:p>
            <a:pPr marL="0" indent="0">
              <a:buNone/>
            </a:pPr>
            <a:endParaRPr lang="de-DE" sz="500" b="1" dirty="0" smtClean="0">
              <a:solidFill>
                <a:schemeClr val="accent6"/>
              </a:solidFill>
            </a:endParaRPr>
          </a:p>
          <a:p>
            <a:r>
              <a:rPr lang="de-DE" sz="1800" b="1" dirty="0" smtClean="0">
                <a:solidFill>
                  <a:schemeClr val="accent6"/>
                </a:solidFill>
              </a:rPr>
              <a:t>Kenntnisse über die betriebliche </a:t>
            </a:r>
            <a:r>
              <a:rPr lang="de-DE" sz="1800" b="1" dirty="0" smtClean="0">
                <a:solidFill>
                  <a:schemeClr val="accent6"/>
                </a:solidFill>
              </a:rPr>
              <a:t>Brandschutzorganisation</a:t>
            </a:r>
          </a:p>
          <a:p>
            <a:endParaRPr lang="de-DE" sz="500" b="1" dirty="0" smtClean="0">
              <a:solidFill>
                <a:schemeClr val="accent6"/>
              </a:solidFill>
            </a:endParaRPr>
          </a:p>
          <a:p>
            <a:r>
              <a:rPr lang="de-DE" sz="1800" b="1" dirty="0" smtClean="0">
                <a:solidFill>
                  <a:schemeClr val="accent6"/>
                </a:solidFill>
              </a:rPr>
              <a:t>Kenntnisse über Funktions- und Wirkungsweise </a:t>
            </a:r>
            <a:r>
              <a:rPr lang="de-DE" sz="1800" b="1" dirty="0" smtClean="0">
                <a:solidFill>
                  <a:schemeClr val="accent6"/>
                </a:solidFill>
              </a:rPr>
              <a:t>von Feuerlöscheinrichtungen</a:t>
            </a:r>
          </a:p>
          <a:p>
            <a:endParaRPr lang="de-DE" sz="500" b="1" dirty="0" smtClean="0">
              <a:solidFill>
                <a:schemeClr val="accent6"/>
              </a:solidFill>
            </a:endParaRPr>
          </a:p>
          <a:p>
            <a:r>
              <a:rPr lang="de-DE" sz="1800" b="1" dirty="0" smtClean="0">
                <a:solidFill>
                  <a:schemeClr val="accent6"/>
                </a:solidFill>
              </a:rPr>
              <a:t>Gefahren  durch Brände / richtiges Verhalten im </a:t>
            </a:r>
            <a:r>
              <a:rPr lang="de-DE" sz="1800" b="1" dirty="0" smtClean="0">
                <a:solidFill>
                  <a:schemeClr val="accent6"/>
                </a:solidFill>
              </a:rPr>
              <a:t>Brandfall</a:t>
            </a:r>
          </a:p>
          <a:p>
            <a:endParaRPr lang="de-DE" sz="500" b="1" dirty="0" smtClean="0">
              <a:solidFill>
                <a:schemeClr val="accent6"/>
              </a:solidFill>
            </a:endParaRPr>
          </a:p>
          <a:p>
            <a:r>
              <a:rPr lang="de-DE" sz="1800" b="1" dirty="0" smtClean="0">
                <a:solidFill>
                  <a:schemeClr val="accent6"/>
                </a:solidFill>
              </a:rPr>
              <a:t>Praktische Übungen im Umgang mit Feuerlöscheinrichtungen</a:t>
            </a:r>
          </a:p>
          <a:p>
            <a:pPr>
              <a:buNone/>
            </a:pPr>
            <a:endParaRPr lang="de-DE" sz="105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050" dirty="0" smtClean="0">
                <a:solidFill>
                  <a:schemeClr val="accent6"/>
                </a:solidFill>
              </a:rPr>
              <a:t>Detaillierte </a:t>
            </a:r>
            <a:r>
              <a:rPr lang="de-DE" sz="1050" dirty="0" smtClean="0">
                <a:solidFill>
                  <a:schemeClr val="accent6"/>
                </a:solidFill>
              </a:rPr>
              <a:t>Informationen enthält die DGUV Information 205-023 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endParaRPr lang="de-DE" sz="1600" b="1" dirty="0" smtClean="0"/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068078" y="6415686"/>
            <a:ext cx="3977310" cy="359347"/>
          </a:xfrm>
        </p:spPr>
        <p:txBody>
          <a:bodyPr/>
          <a:lstStyle/>
          <a:p>
            <a:pPr algn="ctr">
              <a:defRPr/>
            </a:pPr>
            <a:r>
              <a:rPr lang="de-DE" b="1" dirty="0">
                <a:solidFill>
                  <a:schemeClr val="accent6"/>
                </a:solidFill>
              </a:rPr>
              <a:t>BBS-Sicherheitsschulung 2017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05336" y="272633"/>
            <a:ext cx="8884030" cy="633412"/>
          </a:xfrm>
        </p:spPr>
        <p:txBody>
          <a:bodyPr/>
          <a:lstStyle/>
          <a:p>
            <a:r>
              <a:rPr lang="de-DE" b="1" u="sng" dirty="0" smtClean="0">
                <a:solidFill>
                  <a:schemeClr val="accent6"/>
                </a:solidFill>
              </a:rPr>
              <a:t>Information Brandschutzschutzhelfer</a:t>
            </a:r>
            <a:endParaRPr lang="de-DE" b="1" u="sng" dirty="0">
              <a:solidFill>
                <a:schemeClr val="accent6"/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36" y="175842"/>
            <a:ext cx="826993" cy="826993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7369" y="175841"/>
            <a:ext cx="826993" cy="82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8588" y="1356105"/>
            <a:ext cx="8389844" cy="3679395"/>
          </a:xfrm>
        </p:spPr>
        <p:txBody>
          <a:bodyPr/>
          <a:lstStyle/>
          <a:p>
            <a:pPr>
              <a:buNone/>
            </a:pPr>
            <a:r>
              <a:rPr lang="de-DE" sz="1800" u="sng" dirty="0" smtClean="0">
                <a:solidFill>
                  <a:schemeClr val="accent6"/>
                </a:solidFill>
              </a:rPr>
              <a:t>Wem obliegt die Ausbildung </a:t>
            </a:r>
            <a:r>
              <a:rPr lang="de-DE" sz="1800" u="sng" dirty="0" smtClean="0">
                <a:solidFill>
                  <a:schemeClr val="accent6"/>
                </a:solidFill>
              </a:rPr>
              <a:t>?</a:t>
            </a:r>
          </a:p>
          <a:p>
            <a:pPr>
              <a:buNone/>
            </a:pPr>
            <a:endParaRPr lang="de-DE" sz="1800" u="sng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Dem Arbeitgeber bzw. dessen Beauftragten mit der </a:t>
            </a:r>
            <a:r>
              <a:rPr lang="de-DE" sz="1800" dirty="0" smtClean="0">
                <a:solidFill>
                  <a:schemeClr val="accent6"/>
                </a:solidFill>
              </a:rPr>
              <a:t>entsprechenden Fachkunde: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 </a:t>
            </a:r>
            <a:endParaRPr lang="de-DE" sz="1800" dirty="0" smtClean="0">
              <a:solidFill>
                <a:schemeClr val="accent6"/>
              </a:solidFill>
            </a:endParaRPr>
          </a:p>
          <a:p>
            <a:r>
              <a:rPr lang="de-DE" sz="1800" dirty="0" smtClean="0">
                <a:solidFill>
                  <a:schemeClr val="accent6"/>
                </a:solidFill>
              </a:rPr>
              <a:t>z.B. Fachkräfte für Arbeitssicherheit mit entsprechender Ausbildung im </a:t>
            </a:r>
            <a:r>
              <a:rPr lang="de-DE" sz="1800" dirty="0" smtClean="0">
                <a:solidFill>
                  <a:schemeClr val="accent6"/>
                </a:solidFill>
              </a:rPr>
              <a:t>Brandschutz</a:t>
            </a:r>
          </a:p>
          <a:p>
            <a:endParaRPr lang="de-DE" sz="500" dirty="0" smtClean="0">
              <a:solidFill>
                <a:schemeClr val="accent6"/>
              </a:solidFill>
            </a:endParaRPr>
          </a:p>
          <a:p>
            <a:r>
              <a:rPr lang="de-DE" sz="1800" dirty="0" smtClean="0">
                <a:solidFill>
                  <a:schemeClr val="accent6"/>
                </a:solidFill>
              </a:rPr>
              <a:t>Brandschutzbeauftragte mit </a:t>
            </a:r>
            <a:r>
              <a:rPr lang="de-DE" sz="1800" dirty="0" smtClean="0">
                <a:solidFill>
                  <a:schemeClr val="accent6"/>
                </a:solidFill>
              </a:rPr>
              <a:t>Prüfungsnachweis</a:t>
            </a:r>
            <a:endParaRPr lang="de-DE" sz="1800" dirty="0">
              <a:solidFill>
                <a:schemeClr val="accent6"/>
              </a:solidFill>
            </a:endParaRPr>
          </a:p>
          <a:p>
            <a:endParaRPr lang="de-DE" sz="500" dirty="0" smtClean="0">
              <a:solidFill>
                <a:schemeClr val="accent6"/>
              </a:solidFill>
            </a:endParaRPr>
          </a:p>
          <a:p>
            <a:r>
              <a:rPr lang="de-DE" sz="1800" dirty="0" smtClean="0">
                <a:solidFill>
                  <a:schemeClr val="accent6"/>
                </a:solidFill>
              </a:rPr>
              <a:t>Feuerwehrmitglieder mit mindestens erfolgreich abgeschlossenem  Lehrgang „Gruppenführer</a:t>
            </a:r>
            <a:r>
              <a:rPr lang="de-DE" sz="1800" dirty="0" smtClean="0">
                <a:solidFill>
                  <a:schemeClr val="accent6"/>
                </a:solidFill>
              </a:rPr>
              <a:t>“</a:t>
            </a:r>
          </a:p>
          <a:p>
            <a:endParaRPr lang="de-DE" sz="500" dirty="0" smtClean="0">
              <a:solidFill>
                <a:schemeClr val="accent6"/>
              </a:solidFill>
            </a:endParaRPr>
          </a:p>
          <a:p>
            <a:pPr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auch </a:t>
            </a:r>
            <a:r>
              <a:rPr lang="de-DE" sz="1800" dirty="0" smtClean="0">
                <a:solidFill>
                  <a:schemeClr val="accent6"/>
                </a:solidFill>
              </a:rPr>
              <a:t>in Zusammenarbeit mit kompetenten externen </a:t>
            </a:r>
            <a:r>
              <a:rPr lang="de-DE" sz="1800" dirty="0" smtClean="0">
                <a:solidFill>
                  <a:schemeClr val="accent6"/>
                </a:solidFill>
              </a:rPr>
              <a:t>Anbietern/Fachbetrieben,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wie </a:t>
            </a:r>
            <a:r>
              <a:rPr lang="de-DE" sz="1800" dirty="0" smtClean="0">
                <a:solidFill>
                  <a:schemeClr val="accent6"/>
                </a:solidFill>
              </a:rPr>
              <a:t>z. B. Feuerwehren oder Feuerlöschgeräteherstellern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endParaRPr lang="de-DE" sz="1600" b="1" dirty="0" smtClean="0"/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068078" y="6415686"/>
            <a:ext cx="3977310" cy="359347"/>
          </a:xfrm>
        </p:spPr>
        <p:txBody>
          <a:bodyPr/>
          <a:lstStyle/>
          <a:p>
            <a:pPr algn="ctr">
              <a:defRPr/>
            </a:pPr>
            <a:r>
              <a:rPr lang="de-DE" b="1" dirty="0">
                <a:solidFill>
                  <a:schemeClr val="accent6"/>
                </a:solidFill>
              </a:rPr>
              <a:t>BBS-Sicherheitsschulung 2017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05336" y="272633"/>
            <a:ext cx="8884030" cy="633412"/>
          </a:xfrm>
        </p:spPr>
        <p:txBody>
          <a:bodyPr/>
          <a:lstStyle/>
          <a:p>
            <a:r>
              <a:rPr lang="de-DE" b="1" u="sng" dirty="0" smtClean="0">
                <a:solidFill>
                  <a:schemeClr val="accent6"/>
                </a:solidFill>
              </a:rPr>
              <a:t>Information Brandschutzschutzhelfer</a:t>
            </a:r>
            <a:endParaRPr lang="de-DE" b="1" u="sng" dirty="0">
              <a:solidFill>
                <a:schemeClr val="accent6"/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36" y="175842"/>
            <a:ext cx="826993" cy="826993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7369" y="175841"/>
            <a:ext cx="826993" cy="82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2551" y="1604797"/>
            <a:ext cx="8229600" cy="3679395"/>
          </a:xfrm>
        </p:spPr>
        <p:txBody>
          <a:bodyPr/>
          <a:lstStyle/>
          <a:p>
            <a:pPr>
              <a:buNone/>
            </a:pPr>
            <a:r>
              <a:rPr lang="de-DE" sz="1800" u="sng" dirty="0" smtClean="0">
                <a:solidFill>
                  <a:schemeClr val="accent6"/>
                </a:solidFill>
              </a:rPr>
              <a:t>Wie viele </a:t>
            </a:r>
            <a:r>
              <a:rPr lang="de-DE" sz="1800" u="sng" dirty="0" smtClean="0">
                <a:solidFill>
                  <a:schemeClr val="accent6"/>
                </a:solidFill>
              </a:rPr>
              <a:t>Brandschutzhelfer sind auszubilden bzw. zu benennen ?</a:t>
            </a:r>
          </a:p>
          <a:p>
            <a:pPr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ASR A2.2 schreibt vor, mindestens 5% der Beschäftigen – Basis Bürotätigkeit</a:t>
            </a:r>
          </a:p>
          <a:p>
            <a:pPr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Bei </a:t>
            </a:r>
            <a:r>
              <a:rPr lang="de-DE" sz="1800" dirty="0" smtClean="0">
                <a:solidFill>
                  <a:schemeClr val="accent6"/>
                </a:solidFill>
              </a:rPr>
              <a:t>erhöhtem Brandrisiko (wie </a:t>
            </a:r>
            <a:r>
              <a:rPr lang="de-DE" sz="1800" dirty="0" err="1" smtClean="0">
                <a:solidFill>
                  <a:schemeClr val="accent6"/>
                </a:solidFill>
              </a:rPr>
              <a:t>z.B.Lagerung</a:t>
            </a:r>
            <a:r>
              <a:rPr lang="de-DE" sz="1800" dirty="0" smtClean="0">
                <a:solidFill>
                  <a:schemeClr val="accent6"/>
                </a:solidFill>
              </a:rPr>
              <a:t> und Umgang mit </a:t>
            </a:r>
            <a:r>
              <a:rPr lang="de-DE" sz="1800" dirty="0" smtClean="0">
                <a:solidFill>
                  <a:schemeClr val="accent6"/>
                </a:solidFill>
              </a:rPr>
              <a:t>brennbaren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Stoffen</a:t>
            </a:r>
            <a:r>
              <a:rPr lang="de-DE" sz="1800" dirty="0" smtClean="0">
                <a:solidFill>
                  <a:schemeClr val="accent6"/>
                </a:solidFill>
              </a:rPr>
              <a:t>, viel Kundenverkehr und Schichtbetrieb) kann die Anzahl höher sein</a:t>
            </a:r>
            <a:r>
              <a:rPr lang="de-DE" sz="1800" dirty="0" smtClean="0">
                <a:solidFill>
                  <a:schemeClr val="accent6"/>
                </a:solidFill>
              </a:rPr>
              <a:t>.</a:t>
            </a:r>
          </a:p>
          <a:p>
            <a:pPr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Die Festlegungen im Hinblick darauf hat der Unternehmer </a:t>
            </a:r>
            <a:r>
              <a:rPr lang="de-DE" sz="1800" dirty="0" smtClean="0">
                <a:solidFill>
                  <a:schemeClr val="accent6"/>
                </a:solidFill>
              </a:rPr>
              <a:t>eigenverantwortlich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im </a:t>
            </a:r>
            <a:r>
              <a:rPr lang="de-DE" sz="1800" dirty="0" smtClean="0">
                <a:solidFill>
                  <a:schemeClr val="accent6"/>
                </a:solidFill>
              </a:rPr>
              <a:t>Rahmen seiner </a:t>
            </a:r>
            <a:r>
              <a:rPr lang="de-DE" sz="1800" b="1" dirty="0" smtClean="0">
                <a:solidFill>
                  <a:schemeClr val="accent6"/>
                </a:solidFill>
              </a:rPr>
              <a:t>Gefährdungsbeurteilung</a:t>
            </a:r>
            <a:r>
              <a:rPr lang="de-DE" sz="1800" dirty="0" smtClean="0">
                <a:solidFill>
                  <a:schemeClr val="accent6"/>
                </a:solidFill>
              </a:rPr>
              <a:t> zu ermitteln und festzulegen.</a:t>
            </a:r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pPr>
              <a:buNone/>
            </a:pPr>
            <a:endParaRPr lang="de-DE" sz="2000" dirty="0" smtClean="0"/>
          </a:p>
          <a:p>
            <a:endParaRPr lang="de-DE" sz="1600" b="1" dirty="0" smtClean="0"/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068078" y="6415686"/>
            <a:ext cx="3977310" cy="359347"/>
          </a:xfrm>
        </p:spPr>
        <p:txBody>
          <a:bodyPr/>
          <a:lstStyle/>
          <a:p>
            <a:pPr algn="ctr">
              <a:defRPr/>
            </a:pPr>
            <a:r>
              <a:rPr lang="de-DE" b="1" dirty="0">
                <a:solidFill>
                  <a:schemeClr val="accent6"/>
                </a:solidFill>
              </a:rPr>
              <a:t>BBS-Sicherheitsschulung 2017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05336" y="272633"/>
            <a:ext cx="8884030" cy="633412"/>
          </a:xfrm>
        </p:spPr>
        <p:txBody>
          <a:bodyPr/>
          <a:lstStyle/>
          <a:p>
            <a:r>
              <a:rPr lang="de-DE" b="1" u="sng" dirty="0" smtClean="0">
                <a:solidFill>
                  <a:schemeClr val="accent6"/>
                </a:solidFill>
              </a:rPr>
              <a:t>Information Brandschutzschutzhelfer</a:t>
            </a:r>
            <a:endParaRPr lang="de-DE" b="1" u="sng" dirty="0">
              <a:solidFill>
                <a:schemeClr val="accent6"/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36" y="175842"/>
            <a:ext cx="826993" cy="826993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7369" y="175841"/>
            <a:ext cx="826993" cy="82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1265" y="1284388"/>
            <a:ext cx="8229600" cy="3679395"/>
          </a:xfrm>
        </p:spPr>
        <p:txBody>
          <a:bodyPr/>
          <a:lstStyle/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Dabei sind auch evtl. Abwesenheiten der MA durch Urlaub oder Krankheit in </a:t>
            </a: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der </a:t>
            </a:r>
            <a:r>
              <a:rPr lang="de-DE" sz="1800" dirty="0" smtClean="0">
                <a:solidFill>
                  <a:schemeClr val="accent6"/>
                </a:solidFill>
              </a:rPr>
              <a:t>Berechnung zu berücksichtigen.  </a:t>
            </a:r>
          </a:p>
          <a:p>
            <a:pPr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Die Regelung gilt für Betriebe ab </a:t>
            </a:r>
            <a:r>
              <a:rPr lang="de-DE" sz="1800" dirty="0" smtClean="0">
                <a:solidFill>
                  <a:schemeClr val="accent6"/>
                </a:solidFill>
              </a:rPr>
              <a:t>1 Beschäftigten</a:t>
            </a:r>
            <a:r>
              <a:rPr lang="de-DE" sz="1800" dirty="0" smtClean="0">
                <a:solidFill>
                  <a:schemeClr val="accent6"/>
                </a:solidFill>
              </a:rPr>
              <a:t>!</a:t>
            </a:r>
          </a:p>
          <a:p>
            <a:pPr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Es empfiehlt sich, in jedem Fall mindestens einen Brandschutzhelfer, besser </a:t>
            </a: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aber </a:t>
            </a:r>
            <a:r>
              <a:rPr lang="de-DE" sz="1800" dirty="0" smtClean="0">
                <a:solidFill>
                  <a:schemeClr val="accent6"/>
                </a:solidFill>
              </a:rPr>
              <a:t>mehrere, ausbilden zu lassen</a:t>
            </a:r>
            <a:r>
              <a:rPr lang="de-DE" sz="1800" dirty="0" smtClean="0">
                <a:solidFill>
                  <a:schemeClr val="accent6"/>
                </a:solidFill>
              </a:rPr>
              <a:t>.</a:t>
            </a:r>
          </a:p>
          <a:p>
            <a:pPr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Anzahl , Ausbildung und Ausrüstung müssen den betrieblichen </a:t>
            </a:r>
            <a:r>
              <a:rPr lang="de-DE" sz="1800" dirty="0" smtClean="0">
                <a:solidFill>
                  <a:schemeClr val="accent6"/>
                </a:solidFill>
              </a:rPr>
              <a:t>Verhältnissen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 </a:t>
            </a:r>
            <a:r>
              <a:rPr lang="de-DE" sz="1800" dirty="0" smtClean="0">
                <a:solidFill>
                  <a:schemeClr val="accent6"/>
                </a:solidFill>
              </a:rPr>
              <a:t>angemessen sein</a:t>
            </a:r>
            <a:r>
              <a:rPr lang="de-DE" sz="1800" dirty="0" smtClean="0">
                <a:solidFill>
                  <a:schemeClr val="accent6"/>
                </a:solidFill>
              </a:rPr>
              <a:t>.</a:t>
            </a:r>
          </a:p>
          <a:p>
            <a:pPr>
              <a:buNone/>
            </a:pPr>
            <a:endParaRPr lang="de-DE" sz="1800" dirty="0" smtClean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Die Festlegungen im Hinblick darauf hat der Unternehmer </a:t>
            </a:r>
            <a:r>
              <a:rPr lang="de-DE" sz="1800" dirty="0" smtClean="0">
                <a:solidFill>
                  <a:schemeClr val="accent6"/>
                </a:solidFill>
              </a:rPr>
              <a:t>eigenverantwortlich</a:t>
            </a:r>
          </a:p>
          <a:p>
            <a:pPr>
              <a:buNone/>
            </a:pPr>
            <a:r>
              <a:rPr lang="de-DE" sz="1800" dirty="0" smtClean="0">
                <a:solidFill>
                  <a:schemeClr val="accent6"/>
                </a:solidFill>
              </a:rPr>
              <a:t>im </a:t>
            </a:r>
            <a:r>
              <a:rPr lang="de-DE" sz="1800" dirty="0" smtClean="0">
                <a:solidFill>
                  <a:schemeClr val="accent6"/>
                </a:solidFill>
              </a:rPr>
              <a:t>Rahmen seiner </a:t>
            </a:r>
            <a:r>
              <a:rPr lang="de-DE" sz="1800" b="1" dirty="0" smtClean="0">
                <a:solidFill>
                  <a:schemeClr val="accent6"/>
                </a:solidFill>
              </a:rPr>
              <a:t>Gefährdungsbeurteilung</a:t>
            </a:r>
            <a:r>
              <a:rPr lang="de-DE" sz="1800" dirty="0" smtClean="0">
                <a:solidFill>
                  <a:schemeClr val="accent6"/>
                </a:solidFill>
              </a:rPr>
              <a:t> zu ermitteln und festzulegen.</a:t>
            </a:r>
          </a:p>
          <a:p>
            <a:pPr>
              <a:buNone/>
            </a:pPr>
            <a:endParaRPr lang="de-DE" sz="1600" b="1" dirty="0" smtClean="0"/>
          </a:p>
        </p:txBody>
      </p:sp>
      <p:sp>
        <p:nvSpPr>
          <p:cNvPr id="11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5068078" y="6415686"/>
            <a:ext cx="3977310" cy="359347"/>
          </a:xfrm>
        </p:spPr>
        <p:txBody>
          <a:bodyPr/>
          <a:lstStyle/>
          <a:p>
            <a:pPr algn="ctr">
              <a:defRPr/>
            </a:pPr>
            <a:r>
              <a:rPr lang="de-DE" b="1" dirty="0">
                <a:solidFill>
                  <a:schemeClr val="accent6"/>
                </a:solidFill>
              </a:rPr>
              <a:t>BBS-Sicherheitsschulung 2017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105336" y="272633"/>
            <a:ext cx="8884030" cy="633412"/>
          </a:xfrm>
        </p:spPr>
        <p:txBody>
          <a:bodyPr/>
          <a:lstStyle/>
          <a:p>
            <a:r>
              <a:rPr lang="de-DE" b="1" u="sng" dirty="0" smtClean="0">
                <a:solidFill>
                  <a:schemeClr val="accent6"/>
                </a:solidFill>
              </a:rPr>
              <a:t>Information Brandschutzschutzhelfer</a:t>
            </a:r>
            <a:endParaRPr lang="de-DE" b="1" u="sng" dirty="0">
              <a:solidFill>
                <a:schemeClr val="accent6"/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36" y="175842"/>
            <a:ext cx="826993" cy="826993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7369" y="175841"/>
            <a:ext cx="826993" cy="82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640</Words>
  <Application>Microsoft Office PowerPoint</Application>
  <PresentationFormat>Bildschirmpräsentation (4:3)</PresentationFormat>
  <Paragraphs>138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MS PGothic</vt:lpstr>
      <vt:lpstr>Arial</vt:lpstr>
      <vt:lpstr>Calibri</vt:lpstr>
      <vt:lpstr>Standarddesign</vt:lpstr>
      <vt:lpstr>Information betriebliche Ersthelfer</vt:lpstr>
      <vt:lpstr>Information betriebliche Ersthelfer</vt:lpstr>
      <vt:lpstr>Information betriebliche Ersthelfer</vt:lpstr>
      <vt:lpstr>Information Brandschutzschutzhelfer</vt:lpstr>
      <vt:lpstr>Information Brandschutzschutzhelfer</vt:lpstr>
      <vt:lpstr>Information Brandschutzschutzhelfer</vt:lpstr>
      <vt:lpstr>Information Brandschutzschutzhelfer</vt:lpstr>
      <vt:lpstr>Information Brandschutzschutzhelfer</vt:lpstr>
      <vt:lpstr>Information Brandschutzschutzhelfer</vt:lpstr>
    </vt:vector>
  </TitlesOfParts>
  <Company>BBS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Ulrich Loessner</dc:creator>
  <cp:lastModifiedBy>THOME Denis</cp:lastModifiedBy>
  <cp:revision>249</cp:revision>
  <cp:lastPrinted>2014-10-23T14:01:47Z</cp:lastPrinted>
  <dcterms:created xsi:type="dcterms:W3CDTF">2012-12-10T13:50:12Z</dcterms:created>
  <dcterms:modified xsi:type="dcterms:W3CDTF">2017-02-22T13:39:38Z</dcterms:modified>
</cp:coreProperties>
</file>